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3" r:id="rId3"/>
    <p:sldId id="258" r:id="rId4"/>
    <p:sldId id="304" r:id="rId5"/>
    <p:sldId id="259" r:id="rId6"/>
    <p:sldId id="271" r:id="rId7"/>
    <p:sldId id="297" r:id="rId8"/>
    <p:sldId id="298" r:id="rId9"/>
    <p:sldId id="262" r:id="rId10"/>
    <p:sldId id="257" r:id="rId11"/>
    <p:sldId id="294" r:id="rId12"/>
    <p:sldId id="278" r:id="rId13"/>
    <p:sldId id="295" r:id="rId14"/>
    <p:sldId id="296" r:id="rId15"/>
    <p:sldId id="288" r:id="rId16"/>
    <p:sldId id="299" r:id="rId17"/>
    <p:sldId id="300" r:id="rId18"/>
    <p:sldId id="301" r:id="rId19"/>
    <p:sldId id="306" r:id="rId20"/>
    <p:sldId id="289" r:id="rId21"/>
    <p:sldId id="280" r:id="rId22"/>
    <p:sldId id="266" r:id="rId23"/>
    <p:sldId id="267" r:id="rId24"/>
    <p:sldId id="277" r:id="rId25"/>
    <p:sldId id="290" r:id="rId26"/>
    <p:sldId id="292" r:id="rId27"/>
    <p:sldId id="281" r:id="rId28"/>
    <p:sldId id="276" r:id="rId29"/>
    <p:sldId id="307" r:id="rId30"/>
    <p:sldId id="305" r:id="rId31"/>
    <p:sldId id="291" r:id="rId32"/>
    <p:sldId id="302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2954"/>
  </p:normalViewPr>
  <p:slideViewPr>
    <p:cSldViewPr snapToGrid="0">
      <p:cViewPr>
        <p:scale>
          <a:sx n="65" d="100"/>
          <a:sy n="65" d="100"/>
        </p:scale>
        <p:origin x="2424" y="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cat>
            <c:numRef>
              <c:f>Foglio1!$A$2:$A$5</c:f>
              <c:numCache>
                <c:formatCode>General</c:formatCode>
                <c:ptCount val="4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Foglio1!$B$2:$B$5</c:f>
              <c:numCache>
                <c:formatCode>General</c:formatCode>
                <c:ptCount val="4"/>
                <c:pt idx="0">
                  <c:v>145.0</c:v>
                </c:pt>
                <c:pt idx="1">
                  <c:v>119.0</c:v>
                </c:pt>
                <c:pt idx="2">
                  <c:v>103.0</c:v>
                </c:pt>
                <c:pt idx="3">
                  <c:v>29.0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A1-4B83-A315-967E03ECE115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invertIfNegative val="0"/>
          <c:cat>
            <c:numRef>
              <c:f>Foglio1!$A$2:$A$5</c:f>
              <c:numCache>
                <c:formatCode>General</c:formatCode>
                <c:ptCount val="4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Foglio1!$C$2:$C$5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A1-4B83-A315-967E03ECE115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Colonna2</c:v>
                </c:pt>
              </c:strCache>
            </c:strRef>
          </c:tx>
          <c:invertIfNegative val="0"/>
          <c:cat>
            <c:numRef>
              <c:f>Foglio1!$A$2:$A$5</c:f>
              <c:numCache>
                <c:formatCode>General</c:formatCode>
                <c:ptCount val="4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Foglio1!$D$2:$D$5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A1-4B83-A315-967E03ECE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64567184"/>
        <c:axId val="-2064570160"/>
        <c:axId val="0"/>
      </c:bar3DChart>
      <c:catAx>
        <c:axId val="-206456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64570160"/>
        <c:crosses val="autoZero"/>
        <c:auto val="1"/>
        <c:lblAlgn val="ctr"/>
        <c:lblOffset val="100"/>
        <c:noMultiLvlLbl val="0"/>
      </c:catAx>
      <c:valAx>
        <c:axId val="-2064570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4567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D08B2-965C-374A-9B59-26C1AE62D6B9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EFF1A-E42E-B248-B770-0CA7AA99617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1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1A42-E608-4207-B19F-50EC8BFD6202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4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76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31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99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92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76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88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50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0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6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89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96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9E134-523E-4D43-8885-EA71F8742C94}" type="datetimeFigureOut">
              <a:rPr lang="it-IT" smtClean="0"/>
              <a:t>15/11/18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91A-F0D9-4B92-BDE4-477F0EC210B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73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wmf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243145" y="1954924"/>
            <a:ext cx="5391807" cy="31531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243145" y="1954924"/>
            <a:ext cx="53918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La gestione delle patologie croniche nelle AFT </a:t>
            </a:r>
          </a:p>
          <a:p>
            <a:endParaRPr lang="it-IT" sz="3200" dirty="0"/>
          </a:p>
          <a:p>
            <a:endParaRPr lang="it-IT" sz="3200" dirty="0" smtClean="0"/>
          </a:p>
          <a:p>
            <a:endParaRPr lang="it-IT" sz="3200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3200" i="1" dirty="0" smtClean="0">
                <a:latin typeface="Times New Roman" charset="0"/>
                <a:ea typeface="Times New Roman" charset="0"/>
                <a:cs typeface="Times New Roman" charset="0"/>
              </a:rPr>
              <a:t>Dott. </a:t>
            </a:r>
            <a:r>
              <a:rPr lang="it-IT" sz="3200" i="1" dirty="0" err="1" smtClean="0">
                <a:latin typeface="Times New Roman" charset="0"/>
                <a:ea typeface="Times New Roman" charset="0"/>
                <a:cs typeface="Times New Roman" charset="0"/>
              </a:rPr>
              <a:t>Rosalbino</a:t>
            </a:r>
            <a:r>
              <a:rPr lang="it-IT" sz="32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3200" i="1" dirty="0" err="1" smtClean="0">
                <a:latin typeface="Times New Roman" charset="0"/>
                <a:ea typeface="Times New Roman" charset="0"/>
                <a:cs typeface="Times New Roman" charset="0"/>
              </a:rPr>
              <a:t>Cerra</a:t>
            </a:r>
            <a:r>
              <a:rPr lang="it-IT" sz="32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815009"/>
            <a:ext cx="5784574" cy="5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4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0388"/>
          </a:xfrm>
        </p:spPr>
        <p:txBody>
          <a:bodyPr>
            <a:normAutofit/>
          </a:bodyPr>
          <a:lstStyle/>
          <a:p>
            <a:r>
              <a:rPr lang="it-IT" b="1" dirty="0" smtClean="0"/>
              <a:t>Cosa è stato proposto i Calabria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Riorganizzazione delle sistema di cure territoriali AFT / UCCP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365513"/>
            <a:ext cx="10515600" cy="381145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Organizzazione del sistema  AFT / UCCP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Apertura H/12  o h/24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Codici bianchi trattati dalla medicina generale da 13.000 a 18.000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Codici bianchi in accesso in PS da 157 al giorno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202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3892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E’ possibile affrontare il complesso problema della “ presa in carico” dei pazienti affetti da patologia croniche  </a:t>
            </a:r>
            <a:r>
              <a:rPr lang="it-IT" b="1" dirty="0" smtClean="0"/>
              <a:t>???</a:t>
            </a:r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604052"/>
            <a:ext cx="10515600" cy="37172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it-IT" sz="3600" dirty="0" smtClean="0"/>
              <a:t>La sola specialistica , un sistema di II° livello con assistenza infermieristica ? </a:t>
            </a:r>
          </a:p>
          <a:p>
            <a:r>
              <a:rPr lang="it-IT" sz="3600" dirty="0" smtClean="0"/>
              <a:t>Il solo medico di famiglia ? </a:t>
            </a:r>
          </a:p>
          <a:p>
            <a:r>
              <a:rPr lang="it-IT" sz="3600" dirty="0" smtClean="0"/>
              <a:t>Un medico di famiglia con assistente di studio, infermiere, collegamento con l’assistenza specialistica per pazienti ad elevata complessità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56497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260649"/>
            <a:ext cx="6048672" cy="630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92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Situazione attuale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/>
          </a:bodyPr>
          <a:lstStyle/>
          <a:p>
            <a:r>
              <a:rPr lang="it-IT" sz="4000" dirty="0" smtClean="0"/>
              <a:t>Depotenziare professionalmente la medicina generale, puntando alla sola specialistica si è dimostrata fallimentare . </a:t>
            </a:r>
          </a:p>
          <a:p>
            <a:pPr marL="0" indent="0">
              <a:buNone/>
            </a:pPr>
            <a:endParaRPr lang="it-IT" sz="4000" dirty="0"/>
          </a:p>
        </p:txBody>
      </p:sp>
      <p:pic>
        <p:nvPicPr>
          <p:cNvPr id="1026" name="Picture 2" descr="http://www.notiziariochimicofarmaceutico.it/files/2014/12/Broncopneumopatia-Cronica-Ostruttiva-BPC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31235"/>
            <a:ext cx="5181600" cy="47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3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21626" cy="5697745"/>
          </a:xfrm>
        </p:spPr>
        <p:txBody>
          <a:bodyPr>
            <a:noAutofit/>
          </a:bodyPr>
          <a:lstStyle/>
          <a:p>
            <a:r>
              <a:rPr lang="it-IT" sz="6000" dirty="0" smtClean="0"/>
              <a:t>Il medico di Medicina Generale può affrontare da solo la gestione delle patologie croniche ? </a:t>
            </a:r>
            <a:endParaRPr lang="it-IT" sz="6000" dirty="0"/>
          </a:p>
        </p:txBody>
      </p:sp>
      <p:pic>
        <p:nvPicPr>
          <p:cNvPr id="1026" name="Picture 2" descr="ubb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8" y="365125"/>
            <a:ext cx="4850296" cy="56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3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8905"/>
            <a:ext cx="105156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it-IT" sz="3600" dirty="0" smtClean="0"/>
          </a:p>
          <a:p>
            <a:r>
              <a:rPr lang="it-IT" sz="3600" dirty="0" smtClean="0"/>
              <a:t>COUNSELING BREVE: </a:t>
            </a:r>
            <a:r>
              <a:rPr lang="it-IT" sz="3600" b="1" dirty="0" smtClean="0">
                <a:solidFill>
                  <a:srgbClr val="FFC000"/>
                </a:solidFill>
              </a:rPr>
              <a:t>18 0RE/ANNO            </a:t>
            </a:r>
            <a:r>
              <a:rPr lang="it-IT" sz="3600" dirty="0"/>
              <a:t>(SOLO 1 VOLTA/ANNO…MA CI VIENE RICHIESTO DI RIPETERLO OGNI VOLTA CHE VIENE IL PAZIENTE FUMATORE!)</a:t>
            </a:r>
          </a:p>
          <a:p>
            <a:r>
              <a:rPr lang="it-IT" sz="3600" dirty="0" smtClean="0"/>
              <a:t>ALTRE AZIONI</a:t>
            </a:r>
            <a:r>
              <a:rPr lang="it-IT" sz="3600" b="1" dirty="0" smtClean="0"/>
              <a:t>: </a:t>
            </a:r>
            <a:r>
              <a:rPr lang="it-IT" sz="3600" b="1" dirty="0" smtClean="0">
                <a:solidFill>
                  <a:srgbClr val="FFC000"/>
                </a:solidFill>
              </a:rPr>
              <a:t>48,5 ORE/ANNO</a:t>
            </a:r>
          </a:p>
          <a:p>
            <a:endParaRPr lang="it-IT" sz="3600" dirty="0" smtClean="0"/>
          </a:p>
          <a:p>
            <a:r>
              <a:rPr lang="it-IT" sz="3600" b="1" dirty="0" smtClean="0">
                <a:solidFill>
                  <a:srgbClr val="FFC000"/>
                </a:solidFill>
              </a:rPr>
              <a:t>TOTALE: CIRCA 70 ORE/ANNO                             </a:t>
            </a:r>
            <a:r>
              <a:rPr lang="it-IT" sz="3600" dirty="0"/>
              <a:t>(PARI A CIRCA </a:t>
            </a:r>
            <a:r>
              <a:rPr lang="it-IT" sz="3600" dirty="0">
                <a:solidFill>
                  <a:srgbClr val="FFC000"/>
                </a:solidFill>
              </a:rPr>
              <a:t>15 GIORNI LAVORATIVI/MEDI ALL’ANNO </a:t>
            </a:r>
            <a:r>
              <a:rPr lang="it-IT" sz="3600" dirty="0"/>
              <a:t>DA FARE </a:t>
            </a:r>
            <a:r>
              <a:rPr lang="it-IT" sz="3600" dirty="0">
                <a:solidFill>
                  <a:srgbClr val="FFC000"/>
                </a:solidFill>
              </a:rPr>
              <a:t>IN OFF OFFICE</a:t>
            </a:r>
            <a:r>
              <a:rPr lang="it-IT" sz="3600" dirty="0"/>
              <a:t>, DA AGGIUNGERE ALLA QUOTIDIANA ATTIVITA’ LAVORATIVA, </a:t>
            </a:r>
            <a:r>
              <a:rPr lang="it-IT" sz="3600" u="sng" dirty="0"/>
              <a:t>SOLO PER LA BPCO</a:t>
            </a:r>
            <a:r>
              <a:rPr lang="it-IT" sz="3600" dirty="0"/>
              <a:t>!)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7858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232" y="365125"/>
            <a:ext cx="5859379" cy="3894054"/>
          </a:xfrm>
        </p:spPr>
        <p:txBody>
          <a:bodyPr>
            <a:normAutofit/>
          </a:bodyPr>
          <a:lstStyle/>
          <a:p>
            <a:r>
              <a:rPr lang="it-IT" sz="4800" dirty="0" smtClean="0">
                <a:latin typeface="Times New Roman" charset="0"/>
                <a:ea typeface="Times New Roman" charset="0"/>
                <a:cs typeface="Times New Roman" charset="0"/>
              </a:rPr>
              <a:t>Il medico di famiglia è il medico della persona </a:t>
            </a:r>
            <a:br>
              <a:rPr lang="it-IT" sz="4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4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4800" dirty="0" smtClean="0">
                <a:latin typeface="Times New Roman" charset="0"/>
                <a:ea typeface="Times New Roman" charset="0"/>
                <a:cs typeface="Times New Roman" charset="0"/>
              </a:rPr>
              <a:t> a ……………….</a:t>
            </a:r>
            <a:endParaRPr lang="it-IT" sz="4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25" y="2298031"/>
            <a:ext cx="4836695" cy="4006515"/>
          </a:xfrm>
        </p:spPr>
      </p:pic>
      <p:sp>
        <p:nvSpPr>
          <p:cNvPr id="5" name="Freccia destra 4"/>
          <p:cNvSpPr/>
          <p:nvPr/>
        </p:nvSpPr>
        <p:spPr>
          <a:xfrm>
            <a:off x="3489158" y="4403558"/>
            <a:ext cx="2105526" cy="854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225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Medico pen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04" y="2289825"/>
            <a:ext cx="4126833" cy="4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505326" y="409074"/>
            <a:ext cx="6569242" cy="4788568"/>
          </a:xfrm>
          <a:prstGeom prst="cloudCallout">
            <a:avLst>
              <a:gd name="adj1" fmla="val 56664"/>
              <a:gd name="adj2" fmla="val 38331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it-IT" altLang="it-IT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47813" y="1204913"/>
            <a:ext cx="49372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800" b="1" dirty="0" smtClean="0">
                <a:solidFill>
                  <a:srgbClr val="000066"/>
                </a:solidFill>
              </a:rPr>
              <a:t>Ma deve occuparsi di Ipertensione, diabete, osteoporosi, </a:t>
            </a:r>
            <a:r>
              <a:rPr lang="it-IT" altLang="it-IT" sz="2800" b="1" dirty="0" err="1" smtClean="0">
                <a:solidFill>
                  <a:srgbClr val="000066"/>
                </a:solidFill>
              </a:rPr>
              <a:t>bpco</a:t>
            </a:r>
            <a:r>
              <a:rPr lang="it-IT" altLang="it-IT" sz="2800" b="1" dirty="0" smtClean="0">
                <a:solidFill>
                  <a:srgbClr val="000066"/>
                </a:solidFill>
              </a:rPr>
              <a:t>, asma, </a:t>
            </a:r>
            <a:r>
              <a:rPr lang="it-IT" altLang="it-IT" sz="2800" b="1" dirty="0" err="1" smtClean="0">
                <a:solidFill>
                  <a:srgbClr val="000066"/>
                </a:solidFill>
              </a:rPr>
              <a:t>allegie</a:t>
            </a:r>
            <a:r>
              <a:rPr lang="it-IT" altLang="it-IT" sz="2800" b="1" dirty="0" smtClean="0">
                <a:solidFill>
                  <a:srgbClr val="000066"/>
                </a:solidFill>
              </a:rPr>
              <a:t>, coliche renali, gozzo tiroideo, dolore, osteoartrosi, artrite reumatoide,  </a:t>
            </a:r>
            <a:r>
              <a:rPr lang="it-IT" altLang="it-IT" sz="2800" b="1" dirty="0" err="1" smtClean="0">
                <a:solidFill>
                  <a:srgbClr val="000066"/>
                </a:solidFill>
              </a:rPr>
              <a:t>ect</a:t>
            </a:r>
            <a:r>
              <a:rPr lang="it-IT" altLang="it-IT" sz="2800" b="1" dirty="0" smtClean="0">
                <a:solidFill>
                  <a:srgbClr val="000066"/>
                </a:solidFill>
              </a:rPr>
              <a:t>. </a:t>
            </a:r>
            <a:r>
              <a:rPr lang="it-IT" altLang="it-IT" sz="2800" b="1" dirty="0" err="1" smtClean="0">
                <a:solidFill>
                  <a:srgbClr val="000066"/>
                </a:solidFill>
              </a:rPr>
              <a:t>Ect</a:t>
            </a:r>
            <a:r>
              <a:rPr lang="it-IT" altLang="it-IT" sz="2800" b="1" dirty="0" smtClean="0">
                <a:solidFill>
                  <a:srgbClr val="000066"/>
                </a:solidFill>
              </a:rPr>
              <a:t>. </a:t>
            </a:r>
            <a:r>
              <a:rPr lang="it-IT" altLang="it-IT" sz="2800" b="1" dirty="0" err="1" smtClean="0">
                <a:solidFill>
                  <a:srgbClr val="000066"/>
                </a:solidFill>
              </a:rPr>
              <a:t>Ect</a:t>
            </a:r>
            <a:r>
              <a:rPr lang="it-IT" altLang="it-IT" sz="2800" b="1" dirty="0" smtClean="0">
                <a:solidFill>
                  <a:srgbClr val="000066"/>
                </a:solidFill>
              </a:rPr>
              <a:t> </a:t>
            </a:r>
            <a:endParaRPr lang="it-IT" altLang="it-IT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502276"/>
            <a:ext cx="5124718" cy="5628068"/>
          </a:xfrm>
        </p:spPr>
        <p:txBody>
          <a:bodyPr>
            <a:normAutofit/>
          </a:bodyPr>
          <a:lstStyle/>
          <a:p>
            <a:r>
              <a:rPr lang="it-IT" sz="5400" b="1" dirty="0" smtClean="0">
                <a:solidFill>
                  <a:srgbClr val="FF0000"/>
                </a:solidFill>
              </a:rPr>
              <a:t>E’ necessario un sistema organizzato a supporto del MMG </a:t>
            </a:r>
            <a:endParaRPr lang="it-IT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ily2chia\Desktop\Documenti Robyc\medico_della_mutua_alberto_sordi_luigi_zampa_007_jpg_vgc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6406" y="502276"/>
            <a:ext cx="5048518" cy="58490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3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89186" y="365125"/>
            <a:ext cx="11624442" cy="1138822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Ci sono margini per  ridurre i costi delle patologie croniche e migliorare le prestazioni offerte dal  SSN ?</a:t>
            </a:r>
            <a:endParaRPr lang="it-IT" sz="32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493986" y="1503947"/>
            <a:ext cx="5525814" cy="46730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E’ possibile ipotizzare un modello organizzativo per la gestione delle patologie croniche che possa avere queste caratteristiche?    </a:t>
            </a: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r>
              <a:rPr lang="it-IT" dirty="0" smtClean="0"/>
              <a:t>Uniforme accesso ai servizi per tutti i cittadini </a:t>
            </a:r>
          </a:p>
          <a:p>
            <a:pPr algn="just"/>
            <a:r>
              <a:rPr lang="it-IT" dirty="0" smtClean="0"/>
              <a:t>Un sistema compatibile con le risorse</a:t>
            </a:r>
          </a:p>
          <a:p>
            <a:pPr algn="just"/>
            <a:r>
              <a:rPr lang="it-IT" dirty="0" smtClean="0"/>
              <a:t>Un sistema sostenibile nel tempo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03947"/>
            <a:ext cx="5304182" cy="46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89187"/>
            <a:ext cx="10515600" cy="882868"/>
          </a:xfrm>
        </p:spPr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Motivazioni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199" y="1072055"/>
            <a:ext cx="5709745" cy="488372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dirty="0"/>
              <a:t>La riduzione progressiva del finanziamento del SSN, impone una riqualificazione dei servizi e una corretta allocazione delle risorse</a:t>
            </a:r>
            <a:r>
              <a:rPr lang="it-IT" dirty="0" smtClean="0"/>
              <a:t>.</a:t>
            </a:r>
          </a:p>
          <a:p>
            <a:pPr marL="0" indent="0" algn="just">
              <a:buNone/>
            </a:pPr>
            <a:endParaRPr lang="it-IT" dirty="0" smtClean="0"/>
          </a:p>
          <a:p>
            <a:pPr algn="just"/>
            <a:r>
              <a:rPr lang="it-IT" dirty="0" smtClean="0"/>
              <a:t>In Calabria, regione in piano di rientro, negli anni 80/90 si è sviluppato un sistema </a:t>
            </a:r>
            <a:r>
              <a:rPr lang="it-IT" dirty="0" err="1" smtClean="0"/>
              <a:t>ospedalocentrico</a:t>
            </a:r>
            <a:r>
              <a:rPr lang="it-IT" dirty="0" smtClean="0"/>
              <a:t>, che ha privato la medicina del territorio di risorse, bloccandone di fatto lo sviluppo, per costruire una serie di piccoli ospedali, inefficienti e pericolosi. Motivazioni politiche miopi e prive di ogni progettualità sostenibile economicamente, hanno privato i cittadini Calabresi di Ospedali di alta specialità  e di un sistema territoriale adeguato alle esigenze.    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Picture 4" descr="c:\Programmi\Microsoft Office\Clipart\standard\stddir2\ED00316_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38" y="1765738"/>
            <a:ext cx="3930869" cy="31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082" y="5955784"/>
            <a:ext cx="1419225" cy="687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7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709"/>
          </a:xfrm>
        </p:spPr>
        <p:txBody>
          <a:bodyPr/>
          <a:lstStyle/>
          <a:p>
            <a:r>
              <a:rPr lang="it-IT" dirty="0" smtClean="0"/>
              <a:t>Progetto </a:t>
            </a:r>
            <a:r>
              <a:rPr lang="it-IT" smtClean="0"/>
              <a:t>in sintesi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56745" y="1825625"/>
            <a:ext cx="2921875" cy="150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b="1" dirty="0" err="1">
                <a:effectLst/>
                <a:latin typeface="Times New Roman" charset="0"/>
                <a:ea typeface="Calibri" charset="0"/>
                <a:cs typeface="Times New Roman" charset="0"/>
              </a:rPr>
              <a:t>deburocratizzazione</a:t>
            </a:r>
            <a:r>
              <a:rPr lang="it-IT" sz="2400" b="1" dirty="0">
                <a:effectLst/>
                <a:latin typeface="Times New Roman" charset="0"/>
                <a:ea typeface="Calibri" charset="0"/>
                <a:cs typeface="Times New Roman" charset="0"/>
              </a:rPr>
              <a:t> del servizio</a:t>
            </a:r>
            <a:endParaRPr lang="it-IT" sz="2400" b="1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5" name="Rettangolo 4"/>
          <p:cNvSpPr>
            <a:spLocks/>
          </p:cNvSpPr>
          <p:nvPr/>
        </p:nvSpPr>
        <p:spPr>
          <a:xfrm>
            <a:off x="4593021" y="1825625"/>
            <a:ext cx="2816772" cy="1506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b="1" dirty="0">
                <a:effectLst/>
                <a:latin typeface="Times New Roman" charset="0"/>
                <a:ea typeface="Calibri" charset="0"/>
                <a:cs typeface="Times New Roman" charset="0"/>
              </a:rPr>
              <a:t>costituzione della rete territoriale</a:t>
            </a:r>
            <a:endParaRPr lang="it-IT" sz="2400" b="1" dirty="0">
              <a:effectLst/>
              <a:ea typeface="Calibri" charset="0"/>
              <a:cs typeface="Times New Roman" charset="0"/>
            </a:endParaRPr>
          </a:p>
        </p:txBody>
      </p:sp>
      <p:sp>
        <p:nvSpPr>
          <p:cNvPr id="6" name="Rettangolo 5"/>
          <p:cNvSpPr>
            <a:spLocks/>
          </p:cNvSpPr>
          <p:nvPr/>
        </p:nvSpPr>
        <p:spPr>
          <a:xfrm>
            <a:off x="8481847" y="1825626"/>
            <a:ext cx="2732691" cy="1506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b="1" dirty="0">
                <a:effectLst/>
                <a:ea typeface="Calibri" charset="0"/>
                <a:cs typeface="Times New Roman" charset="0"/>
              </a:rPr>
              <a:t>Valorizzazione professionale</a:t>
            </a:r>
          </a:p>
        </p:txBody>
      </p:sp>
      <p:sp>
        <p:nvSpPr>
          <p:cNvPr id="7" name="Rettangolo 6"/>
          <p:cNvSpPr>
            <a:spLocks/>
          </p:cNvSpPr>
          <p:nvPr/>
        </p:nvSpPr>
        <p:spPr>
          <a:xfrm>
            <a:off x="3447392" y="4424855"/>
            <a:ext cx="5034455" cy="1523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effectLst/>
                <a:ea typeface="Calibri" charset="0"/>
                <a:cs typeface="Times New Roman" charset="0"/>
              </a:rPr>
              <a:t>Mag</a:t>
            </a:r>
            <a:r>
              <a:rPr lang="it-IT" sz="2400" b="1" dirty="0">
                <a:effectLst/>
                <a:ea typeface="Calibri" charset="0"/>
                <a:cs typeface="Times New Roman" charset="0"/>
              </a:rPr>
              <a:t>gior efficacia e minor costo nella gestione delle patologie croniche</a:t>
            </a:r>
          </a:p>
        </p:txBody>
      </p:sp>
      <p:sp>
        <p:nvSpPr>
          <p:cNvPr id="8" name="Parentesi graffa chiusa 7"/>
          <p:cNvSpPr>
            <a:spLocks/>
          </p:cNvSpPr>
          <p:nvPr/>
        </p:nvSpPr>
        <p:spPr>
          <a:xfrm rot="5400000">
            <a:off x="5753375" y="1824585"/>
            <a:ext cx="685252" cy="4120054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16835" y="365125"/>
            <a:ext cx="11111948" cy="1325563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PERCHE’  SCEGLIERE LA MEDICINA GENERALE ??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516835" y="1690688"/>
            <a:ext cx="11111948" cy="4869137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1"/>
                </a:solidFill>
              </a:rPr>
              <a:t>Migliora l’assistenza ai malati cronici</a:t>
            </a:r>
          </a:p>
          <a:p>
            <a:r>
              <a:rPr lang="it-IT" sz="4000" dirty="0" smtClean="0">
                <a:solidFill>
                  <a:schemeClr val="tx1"/>
                </a:solidFill>
              </a:rPr>
              <a:t>Libera IMMEDIATAMENTE risorse pubbliche:</a:t>
            </a:r>
          </a:p>
          <a:p>
            <a:pPr>
              <a:buNone/>
            </a:pPr>
            <a:r>
              <a:rPr lang="it-IT" sz="4000" dirty="0" smtClean="0">
                <a:solidFill>
                  <a:schemeClr val="tx1"/>
                </a:solidFill>
              </a:rPr>
              <a:t>1. decongestiona i servizi di emergenza</a:t>
            </a:r>
          </a:p>
          <a:p>
            <a:pPr>
              <a:buNone/>
            </a:pPr>
            <a:r>
              <a:rPr lang="it-IT" sz="4000" dirty="0" smtClean="0">
                <a:solidFill>
                  <a:schemeClr val="tx1"/>
                </a:solidFill>
              </a:rPr>
              <a:t>2. decongestiona le strutture di 2° e 3°  livello</a:t>
            </a:r>
          </a:p>
          <a:p>
            <a:pPr>
              <a:buNone/>
            </a:pPr>
            <a:r>
              <a:rPr lang="it-IT" sz="4000" dirty="0" smtClean="0">
                <a:solidFill>
                  <a:schemeClr val="tx1"/>
                </a:solidFill>
              </a:rPr>
              <a:t>3. Ha un costo nettamente più basso </a:t>
            </a:r>
          </a:p>
          <a:p>
            <a:pPr>
              <a:buNone/>
            </a:pPr>
            <a:r>
              <a:rPr lang="it-IT" sz="4000" dirty="0" smtClean="0">
                <a:solidFill>
                  <a:schemeClr val="tx1"/>
                </a:solidFill>
              </a:rPr>
              <a:t>4. Riduce i costi indiretti (giornate lavorative perse; costi per le famiglie, etc.)</a:t>
            </a:r>
            <a:endParaRPr lang="it-IT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59492"/>
            <a:ext cx="10515600" cy="54369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Dati NCP su </a:t>
            </a:r>
            <a:r>
              <a:rPr lang="it-IT" smtClean="0"/>
              <a:t>140.000 pazienti</a:t>
            </a:r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3" y="889687"/>
            <a:ext cx="10946027" cy="5745892"/>
          </a:xfrm>
        </p:spPr>
      </p:pic>
    </p:spTree>
    <p:extLst>
      <p:ext uri="{BB962C8B-B14F-4D97-AF65-F5344CB8AC3E}">
        <p14:creationId xmlns:p14="http://schemas.microsoft.com/office/powerpoint/2010/main" val="135812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" y="0"/>
            <a:ext cx="11232291" cy="6672649"/>
          </a:xfrm>
        </p:spPr>
      </p:pic>
    </p:spTree>
    <p:extLst>
      <p:ext uri="{BB962C8B-B14F-4D97-AF65-F5344CB8AC3E}">
        <p14:creationId xmlns:p14="http://schemas.microsoft.com/office/powerpoint/2010/main" val="1673360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/>
          <p:nvPr>
            <p:extLst>
              <p:ext uri="{D42A27DB-BD31-4B8C-83A1-F6EECF244321}">
                <p14:modId xmlns:p14="http://schemas.microsoft.com/office/powerpoint/2010/main" val="1999474036"/>
              </p:ext>
            </p:extLst>
          </p:nvPr>
        </p:nvGraphicFramePr>
        <p:xfrm>
          <a:off x="1908313" y="1888434"/>
          <a:ext cx="8189844" cy="4094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908313" y="692696"/>
            <a:ext cx="8189844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            RICOVERI PER RIACUTIZZAZIONE DI </a:t>
            </a:r>
            <a:r>
              <a:rPr lang="it-IT" sz="2800" b="1" dirty="0" smtClean="0"/>
              <a:t>BPCO   dati CZ 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06664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51731" cy="1325563"/>
          </a:xfrm>
        </p:spPr>
        <p:txBody>
          <a:bodyPr/>
          <a:lstStyle/>
          <a:p>
            <a:r>
              <a:rPr lang="it-IT" b="1" dirty="0" smtClean="0">
                <a:solidFill>
                  <a:schemeClr val="accent1"/>
                </a:solidFill>
              </a:rPr>
              <a:t>Organizzazione : ruoli e competenze</a:t>
            </a:r>
            <a:br>
              <a:rPr lang="it-IT" b="1" dirty="0" smtClean="0">
                <a:solidFill>
                  <a:schemeClr val="accent1"/>
                </a:solidFill>
              </a:rPr>
            </a:b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smtClean="0">
                <a:solidFill>
                  <a:schemeClr val="accent1"/>
                </a:solidFill>
              </a:rPr>
              <a:t>             dal PDTA   al  PAI 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68557"/>
            <a:ext cx="10515600" cy="4195912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Medico di medicina generale                                                                                   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                                                                     specialista ambulatoriale                         </a:t>
            </a:r>
          </a:p>
          <a:p>
            <a:endParaRPr lang="it-IT" sz="2400" b="1" dirty="0" smtClean="0"/>
          </a:p>
          <a:p>
            <a:r>
              <a:rPr lang="it-IT" sz="2400" b="1" dirty="0" smtClean="0"/>
              <a:t>Assistente di studio medico</a:t>
            </a:r>
          </a:p>
          <a:p>
            <a:pPr marL="0" indent="0">
              <a:buNone/>
            </a:pPr>
            <a:r>
              <a:rPr lang="it-IT" sz="2400" b="1" dirty="0" smtClean="0"/>
              <a:t>                                                                           </a:t>
            </a:r>
          </a:p>
          <a:p>
            <a:r>
              <a:rPr lang="it-IT" sz="2400" b="1" dirty="0" smtClean="0"/>
              <a:t>Infermiere                                                              </a:t>
            </a:r>
          </a:p>
          <a:p>
            <a:pPr marL="0" indent="0">
              <a:buNone/>
            </a:pPr>
            <a:r>
              <a:rPr lang="it-IT" sz="2400" b="1" dirty="0" smtClean="0"/>
              <a:t>                                                                                             cartella clinica condivisa</a:t>
            </a:r>
          </a:p>
          <a:p>
            <a:pPr marL="0" indent="0">
              <a:buNone/>
            </a:pPr>
            <a:endParaRPr lang="it-IT" sz="2400" b="1" dirty="0" smtClean="0"/>
          </a:p>
          <a:p>
            <a:pPr marL="0" indent="0">
              <a:buNone/>
            </a:pPr>
            <a:r>
              <a:rPr lang="it-IT" sz="2400" dirty="0" smtClean="0"/>
              <a:t>             </a:t>
            </a:r>
          </a:p>
          <a:p>
            <a:pPr marL="0" indent="0">
              <a:buNone/>
            </a:pPr>
            <a:r>
              <a:rPr lang="it-IT" sz="2400" dirty="0" smtClean="0"/>
              <a:t>                                   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7" name="Parentesi graffa chiusa 6"/>
          <p:cNvSpPr/>
          <p:nvPr/>
        </p:nvSpPr>
        <p:spPr>
          <a:xfrm>
            <a:off x="5223641" y="2448910"/>
            <a:ext cx="1744562" cy="2392506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0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Organizzazione del lavoro in Team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8173" y="1825625"/>
            <a:ext cx="11489635" cy="479383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it-IT" sz="3600" dirty="0" smtClean="0"/>
              <a:t>Ruolo </a:t>
            </a:r>
            <a:r>
              <a:rPr lang="mr-IN" sz="3600" dirty="0" smtClean="0"/>
              <a:t>………</a:t>
            </a:r>
            <a:r>
              <a:rPr lang="it-IT" sz="3600" dirty="0" smtClean="0"/>
              <a:t>..</a:t>
            </a:r>
            <a:r>
              <a:rPr lang="it-IT" sz="3600" dirty="0" smtClean="0"/>
              <a:t> </a:t>
            </a:r>
            <a:r>
              <a:rPr lang="mr-IN" sz="3600" dirty="0" smtClean="0"/>
              <a:t>…</a:t>
            </a:r>
            <a:r>
              <a:rPr lang="it-IT" sz="3600" dirty="0" smtClean="0"/>
              <a:t>.del </a:t>
            </a:r>
            <a:r>
              <a:rPr lang="it-IT" sz="3600" dirty="0" smtClean="0"/>
              <a:t>Medico </a:t>
            </a:r>
          </a:p>
          <a:p>
            <a:endParaRPr lang="it-IT" sz="3600" dirty="0"/>
          </a:p>
          <a:p>
            <a:r>
              <a:rPr lang="it-IT" sz="3600" dirty="0" smtClean="0"/>
              <a:t>Compiti </a:t>
            </a:r>
            <a:r>
              <a:rPr lang="mr-IN" sz="3600" dirty="0" smtClean="0"/>
              <a:t>…………</a:t>
            </a:r>
            <a:r>
              <a:rPr lang="it-IT" sz="3600" dirty="0" smtClean="0"/>
              <a:t>Assistente </a:t>
            </a:r>
            <a:r>
              <a:rPr lang="it-IT" sz="3600" dirty="0" smtClean="0"/>
              <a:t>di studio medico </a:t>
            </a:r>
          </a:p>
          <a:p>
            <a:endParaRPr lang="it-IT" sz="3600" dirty="0"/>
          </a:p>
          <a:p>
            <a:r>
              <a:rPr lang="it-IT" sz="3600" dirty="0" smtClean="0"/>
              <a:t>Ruolo </a:t>
            </a:r>
            <a:r>
              <a:rPr lang="mr-IN" sz="3600" dirty="0" smtClean="0"/>
              <a:t>……………</a:t>
            </a:r>
            <a:r>
              <a:rPr lang="it-IT" sz="3600" dirty="0" smtClean="0"/>
              <a:t>Infermiere </a:t>
            </a:r>
            <a:endParaRPr lang="it-IT" sz="3600" dirty="0" smtClean="0"/>
          </a:p>
          <a:p>
            <a:endParaRPr lang="it-IT" sz="3600" dirty="0"/>
          </a:p>
          <a:p>
            <a:pPr marL="0" indent="0">
              <a:buNone/>
            </a:pPr>
            <a:r>
              <a:rPr lang="it-IT" sz="3600" dirty="0" smtClean="0"/>
              <a:t>                                               Condizioni per invio allo specialista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48896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4035" y="533399"/>
            <a:ext cx="9154413" cy="5768009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RUOLO DELLA MEDICINA GENERALE </a:t>
            </a:r>
            <a:endParaRPr lang="it-IT" sz="4000" b="1" dirty="0"/>
          </a:p>
          <a:p>
            <a:r>
              <a:rPr lang="it-IT" sz="4000" b="1" dirty="0" smtClean="0"/>
              <a:t>Prevenzione </a:t>
            </a:r>
            <a:endParaRPr lang="it-IT" sz="4000" b="1" dirty="0"/>
          </a:p>
          <a:p>
            <a:r>
              <a:rPr lang="it-IT" sz="4000" b="1" dirty="0"/>
              <a:t>Educazione sanitaria e stili di vita</a:t>
            </a:r>
          </a:p>
          <a:p>
            <a:r>
              <a:rPr lang="it-IT" sz="4000" b="1" dirty="0"/>
              <a:t>Diagnosi </a:t>
            </a:r>
          </a:p>
          <a:p>
            <a:r>
              <a:rPr lang="it-IT" sz="4000" b="1" dirty="0">
                <a:solidFill>
                  <a:srgbClr val="FF0000"/>
                </a:solidFill>
              </a:rPr>
              <a:t>Stratificazione del rischio e della gravità</a:t>
            </a:r>
            <a:r>
              <a:rPr lang="it-IT" sz="4000" b="1" dirty="0"/>
              <a:t> </a:t>
            </a:r>
          </a:p>
          <a:p>
            <a:r>
              <a:rPr lang="it-IT" sz="4000" b="1" dirty="0"/>
              <a:t>Terapia </a:t>
            </a:r>
          </a:p>
          <a:p>
            <a:r>
              <a:rPr lang="it-IT" sz="4000" b="1" dirty="0"/>
              <a:t>Controllo a lungo </a:t>
            </a:r>
            <a:r>
              <a:rPr lang="it-IT" sz="4000" b="1" dirty="0" smtClean="0"/>
              <a:t>termine</a:t>
            </a:r>
          </a:p>
          <a:p>
            <a:r>
              <a:rPr lang="it-IT" sz="4000" b="1" dirty="0" smtClean="0">
                <a:solidFill>
                  <a:srgbClr val="FF0000"/>
                </a:solidFill>
              </a:rPr>
              <a:t>Elaborazione di un P.A.I. </a:t>
            </a:r>
          </a:p>
          <a:p>
            <a:endParaRPr lang="it-IT" sz="4000" b="1" dirty="0"/>
          </a:p>
          <a:p>
            <a:pPr marL="0" indent="0">
              <a:buNone/>
            </a:pP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362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27583" y="116633"/>
            <a:ext cx="79910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Calisto MT" pitchFamily="18" charset="0"/>
              </a:rPr>
              <a:t>Le principali criticità di gestione della BPCO in MG </a:t>
            </a:r>
          </a:p>
          <a:p>
            <a:pPr algn="just"/>
            <a:endParaRPr lang="it-IT" sz="2200" dirty="0">
              <a:latin typeface="Calisto MT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t-IT" sz="2200" dirty="0">
                <a:latin typeface="Calisto MT" pitchFamily="18" charset="0"/>
              </a:rPr>
              <a:t>Basso sospetto diagnostico nelle fasi iniziali di patologia, spesso a causa della sottovalutazione dei sintomi e dei fattori di rischio, da parte dei pazienti, ma anche da parte del MMG;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200" dirty="0">
                <a:latin typeface="Calisto MT" pitchFamily="18" charset="0"/>
              </a:rPr>
              <a:t>Conseguente sottodiagnosi della BPCO;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200" dirty="0">
                <a:latin typeface="Calisto MT" pitchFamily="18" charset="0"/>
              </a:rPr>
              <a:t>Scarso utilizzo della spirometria con ancora troppe diagnosi su base clinica, insufficiente valutazione dei sintomi e delle riacutizzazioni, con conseguente mancata </a:t>
            </a:r>
            <a:r>
              <a:rPr lang="it-IT" sz="2200" dirty="0" err="1">
                <a:latin typeface="Calisto MT" pitchFamily="18" charset="0"/>
              </a:rPr>
              <a:t>stadiazione</a:t>
            </a:r>
            <a:r>
              <a:rPr lang="it-IT" sz="2200" dirty="0">
                <a:latin typeface="Calisto MT" pitchFamily="18" charset="0"/>
              </a:rPr>
              <a:t> e </a:t>
            </a:r>
            <a:r>
              <a:rPr lang="it-IT" sz="2200" dirty="0" err="1">
                <a:latin typeface="Calisto MT" pitchFamily="18" charset="0"/>
              </a:rPr>
              <a:t>inappropriatezza</a:t>
            </a:r>
            <a:r>
              <a:rPr lang="it-IT" sz="2200" dirty="0">
                <a:latin typeface="Calisto MT" pitchFamily="18" charset="0"/>
              </a:rPr>
              <a:t> della terapia;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200" dirty="0">
                <a:latin typeface="Calisto MT" pitchFamily="18" charset="0"/>
              </a:rPr>
              <a:t>Insufficiente monitoraggio funzionale e dei sintomi;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200" dirty="0">
                <a:latin typeface="Calisto MT" pitchFamily="18" charset="0"/>
              </a:rPr>
              <a:t>Bassa aderenza alla terapia farmacologica, come dimostrato dai dati riportati nei report di HS e del rapporto OSMED sui farmaci;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200" dirty="0">
                <a:latin typeface="Calisto MT" pitchFamily="18" charset="0"/>
              </a:rPr>
              <a:t>Difficoltà di gestione della BPCO negli stadi più avanzati, con necessità spesso  di ossigenoterapia e gestione multi-disciplinare dei pazienti con </a:t>
            </a:r>
            <a:r>
              <a:rPr lang="it-IT" sz="2200" dirty="0" err="1">
                <a:latin typeface="Calisto MT" pitchFamily="18" charset="0"/>
              </a:rPr>
              <a:t>comorbidità</a:t>
            </a:r>
            <a:r>
              <a:rPr lang="it-IT" sz="2200" dirty="0">
                <a:latin typeface="Calisto MT" pitchFamily="18" charset="0"/>
              </a:rPr>
              <a:t> e fragilità.</a:t>
            </a:r>
          </a:p>
        </p:txBody>
      </p:sp>
    </p:spTree>
    <p:extLst>
      <p:ext uri="{BB962C8B-B14F-4D97-AF65-F5344CB8AC3E}">
        <p14:creationId xmlns:p14="http://schemas.microsoft.com/office/powerpoint/2010/main" val="10193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75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it-IT" dirty="0" smtClean="0"/>
              <a:t>Obiettivi: Ipertensione Arteriosa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pPr algn="just"/>
            <a:r>
              <a:rPr lang="it-IT" dirty="0" smtClean="0"/>
              <a:t>Controllo </a:t>
            </a:r>
            <a:r>
              <a:rPr lang="it-IT" dirty="0"/>
              <a:t>S.L.G. di almeno il 70% dei pazienti affetti da ipertensione arteriosa. </a:t>
            </a:r>
          </a:p>
          <a:p>
            <a:pPr algn="just"/>
            <a:r>
              <a:rPr lang="it-IT" dirty="0"/>
              <a:t>Riduzione dei ricoveri ospedalieri con </a:t>
            </a:r>
            <a:r>
              <a:rPr lang="it-IT" dirty="0" err="1"/>
              <a:t>drg</a:t>
            </a:r>
            <a:r>
              <a:rPr lang="it-IT" dirty="0"/>
              <a:t> primario di ipertensione arteriosa del 5% .</a:t>
            </a:r>
          </a:p>
          <a:p>
            <a:pPr algn="just"/>
            <a:r>
              <a:rPr lang="it-IT" dirty="0"/>
              <a:t>Impostazione terapia farmacologica e stili di vita con riduzione del rischio cardiovascolare pari almeno al 5%. Nei pazienti con RCV superiore al 20%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03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Controllo delle patologie croniche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Organizzazione presente attualmente in Calabria . </a:t>
            </a:r>
            <a:endParaRPr lang="it-IT" dirty="0"/>
          </a:p>
        </p:txBody>
      </p:sp>
      <p:pic>
        <p:nvPicPr>
          <p:cNvPr id="2" name="Segnaposto contenuto 1" descr="l'urlo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6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7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28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it-IT" dirty="0" smtClean="0"/>
              <a:t>Obiettivi nel Diabete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  <a:p>
            <a:r>
              <a:rPr lang="it-IT" dirty="0"/>
              <a:t>I</a:t>
            </a:r>
            <a:r>
              <a:rPr lang="it-IT" dirty="0" smtClean="0"/>
              <a:t>ndividuazione </a:t>
            </a:r>
            <a:r>
              <a:rPr lang="it-IT" dirty="0"/>
              <a:t>dei pazienti con alterata glicemia a </a:t>
            </a:r>
            <a:r>
              <a:rPr lang="it-IT" dirty="0" smtClean="0"/>
              <a:t>digiuno</a:t>
            </a:r>
            <a:r>
              <a:rPr lang="it-IT" dirty="0"/>
              <a:t>.</a:t>
            </a:r>
            <a:r>
              <a:rPr lang="it-IT" dirty="0" smtClean="0"/>
              <a:t>           </a:t>
            </a:r>
            <a:endParaRPr lang="it-IT" dirty="0"/>
          </a:p>
          <a:p>
            <a:r>
              <a:rPr lang="it-IT" dirty="0" smtClean="0"/>
              <a:t>Promozione degli </a:t>
            </a:r>
            <a:r>
              <a:rPr lang="it-IT" dirty="0"/>
              <a:t>stili di vita e stretto controllo dei parametri (visite programmate). </a:t>
            </a:r>
          </a:p>
          <a:p>
            <a:r>
              <a:rPr lang="it-IT" dirty="0"/>
              <a:t>Controllo programmato </a:t>
            </a:r>
            <a:r>
              <a:rPr lang="it-IT" dirty="0" err="1"/>
              <a:t>s.l.g</a:t>
            </a:r>
            <a:r>
              <a:rPr lang="it-IT" dirty="0"/>
              <a:t>. di almeno il 70% dei pazienti diabetici. </a:t>
            </a:r>
          </a:p>
          <a:p>
            <a:r>
              <a:rPr lang="it-IT" dirty="0"/>
              <a:t>Riduzione del livello di emoglobina </a:t>
            </a:r>
            <a:r>
              <a:rPr lang="it-IT" dirty="0" err="1"/>
              <a:t>glicata</a:t>
            </a:r>
            <a:r>
              <a:rPr lang="it-IT" dirty="0"/>
              <a:t> sino a 6,5 o comunque di almeno un punto rispetto alla presa in carico. </a:t>
            </a:r>
          </a:p>
          <a:p>
            <a:r>
              <a:rPr lang="it-IT" dirty="0"/>
              <a:t>Riduzione del 5% del rischio cardiovascolare per i pazienti con RCV superiore al 20%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446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7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it-IT" smtClean="0"/>
              <a:t>Obiettivi : BPCO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algn="just"/>
            <a:r>
              <a:rPr lang="it-IT" dirty="0"/>
              <a:t>rilievo di almeno il 70% dei pazienti a rischio. (emersione della patologia e comunicazione dei dati)</a:t>
            </a:r>
          </a:p>
          <a:p>
            <a:pPr algn="just"/>
            <a:r>
              <a:rPr lang="it-IT" dirty="0"/>
              <a:t>Vaccinazione antiinfluenzale pari almeno all’80% dei pazienti </a:t>
            </a:r>
            <a:r>
              <a:rPr lang="it-IT" dirty="0" err="1"/>
              <a:t>bpco</a:t>
            </a:r>
            <a:endParaRPr lang="it-IT" dirty="0"/>
          </a:p>
          <a:p>
            <a:pPr algn="just"/>
            <a:r>
              <a:rPr lang="it-IT" dirty="0"/>
              <a:t>Vaccinazione APC in almeno il 50% dei pazienti BPCO</a:t>
            </a:r>
          </a:p>
          <a:p>
            <a:pPr algn="just"/>
            <a:r>
              <a:rPr lang="it-IT" dirty="0"/>
              <a:t>Aderenza alla terapia per almeno il 50% dei pazienti con diagnosi </a:t>
            </a:r>
          </a:p>
          <a:p>
            <a:pPr algn="just"/>
            <a:r>
              <a:rPr lang="it-IT" dirty="0"/>
              <a:t>Riduzione del 10% dei ricoveri per BPCO (DRG primario) nei pazienti presi in carico rispetto alla media nazionale.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7262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83051" cy="5829614"/>
          </a:xfrm>
        </p:spPr>
        <p:txBody>
          <a:bodyPr/>
          <a:lstStyle/>
          <a:p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Innovare ………….. </a:t>
            </a:r>
            <a:b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senza dimenticare le nostre origini</a:t>
            </a:r>
            <a:b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Grazie per la vostra attenzione</a:t>
            </a:r>
            <a:br>
              <a:rPr lang="it-IT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it-IT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       </a:t>
            </a:r>
            <a:r>
              <a:rPr lang="it-IT" sz="2000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rosalbino.cerra@gmail.com</a:t>
            </a:r>
            <a:endParaRPr lang="it-IT" sz="2000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03" y="365124"/>
            <a:ext cx="4649273" cy="5971281"/>
          </a:xfrm>
        </p:spPr>
      </p:pic>
    </p:spTree>
    <p:extLst>
      <p:ext uri="{BB962C8B-B14F-4D97-AF65-F5344CB8AC3E}">
        <p14:creationId xmlns:p14="http://schemas.microsoft.com/office/powerpoint/2010/main" val="186909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2048"/>
          </a:xfrm>
        </p:spPr>
        <p:txBody>
          <a:bodyPr/>
          <a:lstStyle/>
          <a:p>
            <a:r>
              <a:rPr lang="it-IT" dirty="0" smtClean="0"/>
              <a:t>Patologie interessate dal progetto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690688"/>
            <a:ext cx="10884107" cy="4486275"/>
          </a:xfrm>
        </p:spPr>
        <p:txBody>
          <a:bodyPr/>
          <a:lstStyle/>
          <a:p>
            <a:endParaRPr lang="it-IT" sz="3600" dirty="0" smtClean="0">
              <a:solidFill>
                <a:srgbClr val="0070C0"/>
              </a:solidFill>
            </a:endParaRPr>
          </a:p>
          <a:p>
            <a:r>
              <a:rPr lang="it-IT" sz="3600" dirty="0" smtClean="0">
                <a:solidFill>
                  <a:srgbClr val="0070C0"/>
                </a:solidFill>
              </a:rPr>
              <a:t>Diabete mellito</a:t>
            </a:r>
          </a:p>
          <a:p>
            <a:pPr marL="0" indent="0">
              <a:buNone/>
            </a:pPr>
            <a:endParaRPr lang="it-IT" dirty="0" smtClean="0">
              <a:solidFill>
                <a:srgbClr val="0070C0"/>
              </a:solidFill>
            </a:endParaRPr>
          </a:p>
          <a:p>
            <a:r>
              <a:rPr lang="it-IT" sz="3600" dirty="0" smtClean="0">
                <a:solidFill>
                  <a:srgbClr val="0070C0"/>
                </a:solidFill>
              </a:rPr>
              <a:t>Ipertensione arteriosa</a:t>
            </a:r>
          </a:p>
          <a:p>
            <a:pPr marL="0" indent="0">
              <a:buNone/>
            </a:pPr>
            <a:endParaRPr lang="it-IT" dirty="0" smtClean="0">
              <a:solidFill>
                <a:srgbClr val="0070C0"/>
              </a:solidFill>
            </a:endParaRPr>
          </a:p>
          <a:p>
            <a:r>
              <a:rPr lang="it-IT" sz="3600" dirty="0" err="1" smtClean="0">
                <a:solidFill>
                  <a:srgbClr val="0070C0"/>
                </a:solidFill>
              </a:rPr>
              <a:t>Broncopatia</a:t>
            </a:r>
            <a:r>
              <a:rPr lang="it-IT" sz="3600" dirty="0" smtClean="0">
                <a:solidFill>
                  <a:srgbClr val="0070C0"/>
                </a:solidFill>
              </a:rPr>
              <a:t> cronica ostruttiva</a:t>
            </a:r>
            <a:endParaRPr lang="it-IT" sz="3600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15502" y="1690688"/>
            <a:ext cx="4606805" cy="43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08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Problematiche attuali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1" y="1600201"/>
            <a:ext cx="5184912" cy="4525963"/>
          </a:xfrm>
        </p:spPr>
        <p:txBody>
          <a:bodyPr/>
          <a:lstStyle/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Assenza di un sistema di “rete” tra medici di medicina generale e specialisti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Liste d’attesa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Scarsa valorizzazione dei ruoli professionali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Eccessiva burocrazia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38" r="16538"/>
          <a:stretch>
            <a:fillRect/>
          </a:stretch>
        </p:blipFill>
        <p:spPr>
          <a:xfrm>
            <a:off x="6400800" y="1600201"/>
            <a:ext cx="4952999" cy="4525963"/>
          </a:xfrm>
        </p:spPr>
      </p:pic>
    </p:spTree>
    <p:extLst>
      <p:ext uri="{BB962C8B-B14F-4D97-AF65-F5344CB8AC3E}">
        <p14:creationId xmlns:p14="http://schemas.microsoft.com/office/powerpoint/2010/main" val="14835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4527"/>
          </a:xfrm>
        </p:spPr>
        <p:txBody>
          <a:bodyPr>
            <a:normAutofit/>
          </a:bodyPr>
          <a:lstStyle/>
          <a:p>
            <a:r>
              <a:rPr lang="it-IT" b="1" dirty="0" err="1" smtClean="0"/>
              <a:t>Pdta</a:t>
            </a:r>
            <a:r>
              <a:rPr lang="it-IT" b="1" dirty="0" smtClean="0"/>
              <a:t> </a:t>
            </a:r>
            <a:r>
              <a:rPr lang="it-IT" b="1" dirty="0" err="1" smtClean="0"/>
              <a:t>Bpco</a:t>
            </a:r>
            <a:r>
              <a:rPr lang="it-IT" b="1" dirty="0" smtClean="0"/>
              <a:t>  2015         Qualche piccola riflessione !!!!!!!!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9" y="1848677"/>
            <a:ext cx="11648661" cy="4293705"/>
          </a:xfrm>
        </p:spPr>
      </p:pic>
    </p:spTree>
    <p:extLst>
      <p:ext uri="{BB962C8B-B14F-4D97-AF65-F5344CB8AC3E}">
        <p14:creationId xmlns:p14="http://schemas.microsoft.com/office/powerpoint/2010/main" val="117086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87" y="715616"/>
            <a:ext cx="7931426" cy="5705061"/>
          </a:xfrm>
        </p:spPr>
      </p:pic>
    </p:spTree>
    <p:extLst>
      <p:ext uri="{BB962C8B-B14F-4D97-AF65-F5344CB8AC3E}">
        <p14:creationId xmlns:p14="http://schemas.microsoft.com/office/powerpoint/2010/main" val="60777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5" y="496957"/>
            <a:ext cx="11648660" cy="6003233"/>
          </a:xfrm>
        </p:spPr>
      </p:pic>
    </p:spTree>
    <p:extLst>
      <p:ext uri="{BB962C8B-B14F-4D97-AF65-F5344CB8AC3E}">
        <p14:creationId xmlns:p14="http://schemas.microsoft.com/office/powerpoint/2010/main" val="166854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1821" y="365125"/>
            <a:ext cx="9703558" cy="1325563"/>
          </a:xfrm>
        </p:spPr>
        <p:txBody>
          <a:bodyPr/>
          <a:lstStyle/>
          <a:p>
            <a:r>
              <a:rPr lang="it-IT" dirty="0" smtClean="0"/>
              <a:t>    Pazienti affetti  da  patologie croniche 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6987" y="2087166"/>
            <a:ext cx="2679700" cy="3035300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24595" y="5518944"/>
            <a:ext cx="4991608" cy="658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mtClean="0"/>
              <a:t>Prestazioni              </a:t>
            </a:r>
            <a:r>
              <a:rPr lang="it-IT" dirty="0" smtClean="0"/>
              <a:t>specialistiche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967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988</Words>
  <Application>Microsoft Macintosh PowerPoint</Application>
  <PresentationFormat>Widescreen</PresentationFormat>
  <Paragraphs>129</Paragraphs>
  <Slides>32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9" baseType="lpstr">
      <vt:lpstr>Calibri</vt:lpstr>
      <vt:lpstr>Calibri Light</vt:lpstr>
      <vt:lpstr>Calisto MT</vt:lpstr>
      <vt:lpstr>Mangal</vt:lpstr>
      <vt:lpstr>Times New Roman</vt:lpstr>
      <vt:lpstr>Arial</vt:lpstr>
      <vt:lpstr>Tema di Office</vt:lpstr>
      <vt:lpstr>Presentazione di PowerPoint</vt:lpstr>
      <vt:lpstr>Motivazioni </vt:lpstr>
      <vt:lpstr>Controllo delle patologie croniche</vt:lpstr>
      <vt:lpstr>Patologie interessate dal progetto</vt:lpstr>
      <vt:lpstr>Problematiche attuali</vt:lpstr>
      <vt:lpstr>Pdta Bpco  2015         Qualche piccola riflessione !!!!!!!!</vt:lpstr>
      <vt:lpstr>Presentazione di PowerPoint</vt:lpstr>
      <vt:lpstr>Presentazione di PowerPoint</vt:lpstr>
      <vt:lpstr>    Pazienti affetti  da  patologie croniche </vt:lpstr>
      <vt:lpstr>Cosa è stato proposto i Calabria  Riorganizzazione delle sistema di cure territoriali AFT / UCCP </vt:lpstr>
      <vt:lpstr>E’ possibile affrontare il complesso problema della “ presa in carico” dei pazienti affetti da patologia croniche  ??? </vt:lpstr>
      <vt:lpstr>Presentazione di PowerPoint</vt:lpstr>
      <vt:lpstr>Situazione attuale </vt:lpstr>
      <vt:lpstr>Il medico di Medicina Generale può affrontare da solo la gestione delle patologie croniche ? </vt:lpstr>
      <vt:lpstr>Presentazione di PowerPoint</vt:lpstr>
      <vt:lpstr>Il medico di famiglia è il medico della persona    a ……………….</vt:lpstr>
      <vt:lpstr>Presentazione di PowerPoint</vt:lpstr>
      <vt:lpstr>E’ necessario un sistema organizzato a supporto del MMG </vt:lpstr>
      <vt:lpstr>Ci sono margini per  ridurre i costi delle patologie croniche e migliorare le prestazioni offerte dal  SSN ?</vt:lpstr>
      <vt:lpstr>Progetto in sintesi</vt:lpstr>
      <vt:lpstr>PERCHE’  SCEGLIERE LA MEDICINA GENERALE ??</vt:lpstr>
      <vt:lpstr>Dati NCP su 140.000 pazienti</vt:lpstr>
      <vt:lpstr>Presentazione di PowerPoint</vt:lpstr>
      <vt:lpstr>Presentazione di PowerPoint</vt:lpstr>
      <vt:lpstr>Organizzazione : ruoli e competenze               dal PDTA   al  PAI </vt:lpstr>
      <vt:lpstr>Organizzazione del lavoro in Team</vt:lpstr>
      <vt:lpstr>Presentazione di PowerPoint</vt:lpstr>
      <vt:lpstr>Presentazione di PowerPoint</vt:lpstr>
      <vt:lpstr>Obiettivi: Ipertensione Arteriosa</vt:lpstr>
      <vt:lpstr>Obiettivi nel Diabete</vt:lpstr>
      <vt:lpstr>Obiettivi : BPCO</vt:lpstr>
      <vt:lpstr>Innovare …………..  senza dimenticare le nostre origini     Grazie per la vostra attenzione           rosalbino.cerra@gmail.com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Piero</dc:creator>
  <cp:lastModifiedBy>Utente di Microsoft Office</cp:lastModifiedBy>
  <cp:revision>52</cp:revision>
  <dcterms:created xsi:type="dcterms:W3CDTF">2018-09-18T17:27:11Z</dcterms:created>
  <dcterms:modified xsi:type="dcterms:W3CDTF">2018-11-15T22:25:44Z</dcterms:modified>
</cp:coreProperties>
</file>