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71" r:id="rId2"/>
    <p:sldId id="288" r:id="rId3"/>
    <p:sldId id="341" r:id="rId4"/>
    <p:sldId id="258" r:id="rId5"/>
    <p:sldId id="289" r:id="rId6"/>
    <p:sldId id="290" r:id="rId7"/>
    <p:sldId id="291" r:id="rId8"/>
    <p:sldId id="293" r:id="rId9"/>
    <p:sldId id="314" r:id="rId10"/>
    <p:sldId id="297" r:id="rId11"/>
    <p:sldId id="256" r:id="rId12"/>
    <p:sldId id="277" r:id="rId13"/>
    <p:sldId id="343" r:id="rId14"/>
    <p:sldId id="272" r:id="rId15"/>
    <p:sldId id="344" r:id="rId16"/>
    <p:sldId id="306" r:id="rId17"/>
    <p:sldId id="307" r:id="rId18"/>
    <p:sldId id="308" r:id="rId19"/>
    <p:sldId id="296" r:id="rId20"/>
    <p:sldId id="283" r:id="rId21"/>
    <p:sldId id="268" r:id="rId22"/>
    <p:sldId id="267" r:id="rId23"/>
    <p:sldId id="269" r:id="rId24"/>
    <p:sldId id="299" r:id="rId25"/>
    <p:sldId id="346" r:id="rId26"/>
    <p:sldId id="259" r:id="rId27"/>
    <p:sldId id="281" r:id="rId28"/>
    <p:sldId id="270" r:id="rId29"/>
    <p:sldId id="266" r:id="rId30"/>
    <p:sldId id="300" r:id="rId31"/>
    <p:sldId id="294" r:id="rId32"/>
    <p:sldId id="295" r:id="rId33"/>
    <p:sldId id="350" r:id="rId34"/>
    <p:sldId id="351" r:id="rId35"/>
    <p:sldId id="301" r:id="rId36"/>
    <p:sldId id="302" r:id="rId37"/>
    <p:sldId id="322" r:id="rId38"/>
    <p:sldId id="323" r:id="rId39"/>
    <p:sldId id="339" r:id="rId40"/>
    <p:sldId id="349" r:id="rId41"/>
    <p:sldId id="348" r:id="rId42"/>
    <p:sldId id="345" r:id="rId43"/>
    <p:sldId id="347" r:id="rId4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C0129-0433-40C8-B972-9E9F7F788A30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29DB1-44EB-4BAE-8F48-3E958EA571BD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2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it-IT" b="1" smtClean="0">
                <a:latin typeface="Times New Roman" pitchFamily="18" charset="0"/>
              </a:rPr>
              <a:t>L</a:t>
            </a:r>
            <a:r>
              <a:rPr lang="it-IT" altLang="it-IT" b="1" smtClean="0">
                <a:latin typeface="Times New Roman" pitchFamily="18" charset="0"/>
              </a:rPr>
              <a:t>’</a:t>
            </a:r>
            <a:r>
              <a:rPr lang="it-IT" b="1" smtClean="0">
                <a:latin typeface="Times New Roman" pitchFamily="18" charset="0"/>
              </a:rPr>
              <a:t>Italia è uno dei Paesi più vecchi d</a:t>
            </a:r>
            <a:r>
              <a:rPr lang="it-IT" altLang="it-IT" b="1" smtClean="0">
                <a:latin typeface="Times New Roman" pitchFamily="18" charset="0"/>
              </a:rPr>
              <a:t>’</a:t>
            </a:r>
            <a:r>
              <a:rPr lang="it-IT" b="1" smtClean="0">
                <a:latin typeface="Times New Roman" pitchFamily="18" charset="0"/>
              </a:rPr>
              <a:t>Europa. Sono quasi 158, in Italia, gli </a:t>
            </a:r>
            <a:r>
              <a:rPr lang="it-IT" altLang="it-IT" b="1" smtClean="0">
                <a:latin typeface="Times New Roman" pitchFamily="18" charset="0"/>
              </a:rPr>
              <a:t>“</a:t>
            </a:r>
            <a:r>
              <a:rPr lang="it-IT" altLang="ja-JP" b="1" i="1" smtClean="0">
                <a:latin typeface="Times New Roman" pitchFamily="18" charset="0"/>
              </a:rPr>
              <a:t>over 65</a:t>
            </a:r>
            <a:r>
              <a:rPr lang="it-IT" altLang="it-IT" b="1" smtClean="0">
                <a:latin typeface="Times New Roman" pitchFamily="18" charset="0"/>
              </a:rPr>
              <a:t>”</a:t>
            </a:r>
            <a:r>
              <a:rPr lang="it-IT" altLang="ja-JP" b="1" smtClean="0">
                <a:latin typeface="Times New Roman" pitchFamily="18" charset="0"/>
              </a:rPr>
              <a:t> per ogni 100 giovani.</a:t>
            </a:r>
            <a:r>
              <a:rPr lang="it-IT" altLang="ja-JP" smtClean="0">
                <a:latin typeface="Times New Roman" pitchFamily="18" charset="0"/>
              </a:rPr>
              <a:t> Secondo i dati ISTAT, la quota di anziani sulla popolazione totale è pari al 21,4% nel 2014 e la regione più anziana è la </a:t>
            </a:r>
            <a:r>
              <a:rPr lang="it-IT" altLang="ja-JP" b="1" smtClean="0">
                <a:latin typeface="Times New Roman" pitchFamily="18" charset="0"/>
              </a:rPr>
              <a:t>Liguria</a:t>
            </a:r>
            <a:r>
              <a:rPr lang="it-IT" altLang="ja-JP" smtClean="0">
                <a:latin typeface="Times New Roman" pitchFamily="18" charset="0"/>
              </a:rPr>
              <a:t>, con un indice di vecchiaia di </a:t>
            </a:r>
            <a:r>
              <a:rPr lang="it-IT" altLang="ja-JP" b="1" smtClean="0">
                <a:latin typeface="Times New Roman" pitchFamily="18" charset="0"/>
              </a:rPr>
              <a:t>242,7</a:t>
            </a:r>
            <a:r>
              <a:rPr lang="it-IT" altLang="ja-JP" smtClean="0">
                <a:latin typeface="Times New Roman" pitchFamily="18" charset="0"/>
              </a:rPr>
              <a:t>% (gli anziani sono il 27,7%);  la più giovane è la </a:t>
            </a:r>
            <a:r>
              <a:rPr lang="it-IT" altLang="ja-JP" b="1" smtClean="0">
                <a:latin typeface="Times New Roman" pitchFamily="18" charset="0"/>
              </a:rPr>
              <a:t>Campania</a:t>
            </a:r>
            <a:r>
              <a:rPr lang="it-IT" altLang="ja-JP" smtClean="0">
                <a:latin typeface="Times New Roman" pitchFamily="18" charset="0"/>
              </a:rPr>
              <a:t>, con una sostanziale parità (I.V. 113,4%) tra anziani e giovani. (gli anziani sono il 17,2%). Nel  2032, l</a:t>
            </a:r>
            <a:r>
              <a:rPr lang="it-IT" altLang="it-IT" smtClean="0">
                <a:latin typeface="Times New Roman" pitchFamily="18" charset="0"/>
              </a:rPr>
              <a:t>’</a:t>
            </a:r>
            <a:r>
              <a:rPr lang="it-IT" altLang="ja-JP" smtClean="0">
                <a:latin typeface="Times New Roman" pitchFamily="18" charset="0"/>
              </a:rPr>
              <a:t>Istat stima che ci sarà il 27,6% di anziani sul totale della popolazione, pari a circa 17.600.000 anziani in valore assoluto, con conseguenti incremento delle malattie croniche che aumentano con il crescere dell</a:t>
            </a:r>
            <a:r>
              <a:rPr lang="it-IT" altLang="it-IT" smtClean="0">
                <a:latin typeface="Times New Roman" pitchFamily="18" charset="0"/>
              </a:rPr>
              <a:t>’</a:t>
            </a:r>
            <a:r>
              <a:rPr lang="it-IT" altLang="ja-JP" smtClean="0">
                <a:latin typeface="Times New Roman" pitchFamily="18" charset="0"/>
              </a:rPr>
              <a:t>età. Si dichiarano affetti da almeno due patologie croniche il 48,7% delle persone in età 65-74 anni e il 68,1% di quelle over 75.</a:t>
            </a:r>
            <a:endParaRPr lang="it-IT" smtClean="0">
              <a:latin typeface="Verdana" pitchFamily="34" charset="0"/>
            </a:endParaRPr>
          </a:p>
        </p:txBody>
      </p:sp>
      <p:sp>
        <p:nvSpPr>
          <p:cNvPr id="35843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>
            <a:miter lim="800000"/>
          </a:ln>
        </p:spPr>
        <p:txBody>
          <a:bodyPr/>
          <a:lstStyle/>
          <a:p>
            <a:fld id="{46262A69-F092-462B-A54D-CC3F2790B3B6}" type="slidenum">
              <a:rPr lang="it-IT">
                <a:latin typeface="Verdana" pitchFamily="34" charset="0"/>
              </a:rPr>
              <a:pPr/>
              <a:t>6</a:t>
            </a:fld>
            <a:endParaRPr lang="it-IT">
              <a:latin typeface="Verdana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606EF-F31A-4D4B-8B0D-D8224B8035FB}" type="slidenum">
              <a:rPr lang="it-IT"/>
              <a:pPr/>
              <a:t>10</a:t>
            </a:fld>
            <a:endParaRPr lang="it-I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3A204-297C-47BB-B4DD-F2AD88328086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alt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4606EF-F31A-4D4B-8B0D-D8224B8035FB}" type="slidenum">
              <a:rPr lang="it-IT"/>
              <a:pPr/>
              <a:t>19</a:t>
            </a:fld>
            <a:endParaRPr lang="it-I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4" name="Segnaposto not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>
              <a:latin typeface="Times New Roman" pitchFamily="18" charset="0"/>
            </a:endParaRPr>
          </a:p>
        </p:txBody>
      </p:sp>
      <p:sp>
        <p:nvSpPr>
          <p:cNvPr id="44035" name="Segnaposto numero diapositiva 3"/>
          <p:cNvSpPr>
            <a:spLocks noGrp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pPr marL="0" indent="0" defTabSz="920750">
              <a:buClrTx/>
              <a:buSzTx/>
              <a:tabLst/>
            </a:pPr>
            <a:fld id="{C131FB1D-049B-480A-87BC-3A3CBD43A128}" type="slidenum">
              <a:rPr lang="it-IT">
                <a:latin typeface="Times" charset="0"/>
                <a:ea typeface="Osaka" charset="-128"/>
              </a:rPr>
              <a:pPr marL="0" indent="0" defTabSz="920750">
                <a:buClrTx/>
                <a:buSzTx/>
                <a:tabLst/>
              </a:pPr>
              <a:t>20</a:t>
            </a:fld>
            <a:endParaRPr lang="it-IT">
              <a:latin typeface="Times" charset="0"/>
              <a:ea typeface="Osaka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6"/>
          <p:cNvSpPr>
            <a:spLocks noGrp="1"/>
          </p:cNvSpPr>
          <p:nvPr>
            <p:ph type="sldNum" sz="quarter" idx="10"/>
          </p:nvPr>
        </p:nvSpPr>
        <p:spPr>
          <a:xfrm>
            <a:off x="0" y="0"/>
            <a:ext cx="0" cy="0"/>
          </a:xfrm>
        </p:spPr>
        <p:txBody>
          <a:bodyPr lIns="91440" tIns="45720" rIns="91440" bIns="45720" anchor="t"/>
          <a:lstStyle>
            <a:lvl1pPr>
              <a:defRPr/>
            </a:lvl1pPr>
          </a:lstStyle>
          <a:p>
            <a:fld id="{0AAC6FC6-5593-4CD5-BF57-98EEDE18806A}" type="slidenum">
              <a:rPr lang="it-IT"/>
              <a:pPr/>
              <a:t>‹N›</a:t>
            </a:fld>
            <a:endParaRPr lang="it-IT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847-C631-407C-BFED-72FCB73A76B5}" type="datetime1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Dr. Antonio Guerra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20D1-AAC5-411F-B23C-385F76C584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708400" y="638175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847-C631-407C-BFED-72FCB73A76B5}" type="datetime1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Dr. Antonio Guerra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20D1-AAC5-411F-B23C-385F76C584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708400" y="638175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847-C631-407C-BFED-72FCB73A76B5}" type="datetime1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Dr. Antonio Guerra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20D1-AAC5-411F-B23C-385F76C584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708400" y="638175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847-C631-407C-BFED-72FCB73A76B5}" type="datetime1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Dr. Antonio Guerra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20D1-AAC5-411F-B23C-385F76C584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708400" y="638175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847-C631-407C-BFED-72FCB73A76B5}" type="datetime1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Dr. Antonio Guerra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20D1-AAC5-411F-B23C-385F76C584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708400" y="638175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847-C631-407C-BFED-72FCB73A76B5}" type="datetime1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Dr. Antonio Guerra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20D1-AAC5-411F-B23C-385F76C584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708400" y="638175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24847-C631-407C-BFED-72FCB73A76B5}" type="datetime1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Dr. Antonio Guerra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220D1-AAC5-411F-B23C-385F76C58416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3"/>
          </p:nvPr>
        </p:nvSpPr>
        <p:spPr>
          <a:xfrm>
            <a:off x="3708400" y="6381750"/>
            <a:ext cx="914400" cy="9144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E4C0-756A-4441-A578-0216B1929484}" type="datetimeFigureOut">
              <a:rPr lang="it-IT" smtClean="0"/>
              <a:pPr/>
              <a:t>17/11/18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3A570-C110-48A6-B25C-518FFB8185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71" r:id="rId1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t="942" b="942"/>
          <a:stretch>
            <a:fillRect/>
          </a:stretch>
        </p:blipFill>
        <p:spPr bwMode="auto">
          <a:xfrm>
            <a:off x="596564" y="548680"/>
            <a:ext cx="2823308" cy="576064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ttangolo 2"/>
          <p:cNvSpPr/>
          <p:nvPr/>
        </p:nvSpPr>
        <p:spPr>
          <a:xfrm>
            <a:off x="3995936" y="2215892"/>
            <a:ext cx="4572000" cy="4093428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/>
            <a:r>
              <a:rPr lang="it-IT" sz="2600" b="1" dirty="0">
                <a:solidFill>
                  <a:srgbClr val="002060"/>
                </a:solidFill>
                <a:latin typeface="Calisto MT" pitchFamily="18" charset="0"/>
              </a:rPr>
              <a:t>Organizzazione delle </a:t>
            </a:r>
            <a:r>
              <a:rPr lang="it-IT" sz="2600" b="1" dirty="0" smtClean="0">
                <a:solidFill>
                  <a:srgbClr val="002060"/>
                </a:solidFill>
                <a:latin typeface="Calisto MT" pitchFamily="18" charset="0"/>
              </a:rPr>
              <a:t>          AFT  </a:t>
            </a:r>
            <a:r>
              <a:rPr lang="it-IT" sz="2600" b="1" dirty="0">
                <a:solidFill>
                  <a:srgbClr val="002060"/>
                </a:solidFill>
                <a:latin typeface="Calisto MT" pitchFamily="18" charset="0"/>
              </a:rPr>
              <a:t>E </a:t>
            </a:r>
            <a:r>
              <a:rPr lang="it-IT" sz="2600" b="1" dirty="0" smtClean="0">
                <a:solidFill>
                  <a:srgbClr val="002060"/>
                </a:solidFill>
                <a:latin typeface="Calisto MT" pitchFamily="18" charset="0"/>
              </a:rPr>
              <a:t> UCCP  </a:t>
            </a:r>
            <a:r>
              <a:rPr lang="it-IT" sz="2600" b="1" dirty="0">
                <a:solidFill>
                  <a:srgbClr val="002060"/>
                </a:solidFill>
                <a:latin typeface="Calisto MT" pitchFamily="18" charset="0"/>
              </a:rPr>
              <a:t>in </a:t>
            </a:r>
            <a:r>
              <a:rPr lang="it-IT" sz="2600" b="1" dirty="0" smtClean="0">
                <a:solidFill>
                  <a:srgbClr val="002060"/>
                </a:solidFill>
                <a:latin typeface="Calisto MT" pitchFamily="18" charset="0"/>
              </a:rPr>
              <a:t> Calabria</a:t>
            </a:r>
          </a:p>
          <a:p>
            <a:endParaRPr lang="it-IT" sz="2600" b="1" i="1" dirty="0">
              <a:solidFill>
                <a:srgbClr val="002060"/>
              </a:solidFill>
              <a:latin typeface="Calisto MT" pitchFamily="18" charset="0"/>
            </a:endParaRPr>
          </a:p>
          <a:p>
            <a:endParaRPr lang="it-IT" sz="2600" b="1" i="1" dirty="0" smtClean="0">
              <a:solidFill>
                <a:srgbClr val="002060"/>
              </a:solidFill>
              <a:latin typeface="Calisto MT" pitchFamily="18" charset="0"/>
            </a:endParaRPr>
          </a:p>
          <a:p>
            <a:pPr algn="ctr"/>
            <a:r>
              <a:rPr lang="it-IT" sz="2600" b="1" i="1" dirty="0" smtClean="0">
                <a:solidFill>
                  <a:srgbClr val="002060"/>
                </a:solidFill>
                <a:latin typeface="Calisto MT" pitchFamily="18" charset="0"/>
              </a:rPr>
              <a:t>Integrazione </a:t>
            </a:r>
            <a:r>
              <a:rPr lang="it-IT" sz="2600" b="1" i="1" dirty="0">
                <a:solidFill>
                  <a:srgbClr val="002060"/>
                </a:solidFill>
                <a:latin typeface="Calisto MT" pitchFamily="18" charset="0"/>
              </a:rPr>
              <a:t>con il sistema ospedaliero SSN</a:t>
            </a:r>
          </a:p>
          <a:p>
            <a:endParaRPr lang="it-IT" sz="2600" b="1" i="1" dirty="0" smtClean="0">
              <a:solidFill>
                <a:srgbClr val="002060"/>
              </a:solidFill>
              <a:latin typeface="Calisto MT" pitchFamily="18" charset="0"/>
            </a:endParaRPr>
          </a:p>
          <a:p>
            <a:endParaRPr lang="it-IT" sz="2600" b="1" i="1" dirty="0">
              <a:solidFill>
                <a:srgbClr val="002060"/>
              </a:solidFill>
              <a:latin typeface="Calisto MT" pitchFamily="18" charset="0"/>
            </a:endParaRPr>
          </a:p>
          <a:p>
            <a:pPr algn="ctr"/>
            <a:r>
              <a:rPr lang="it-IT" sz="2600" b="1" i="1" dirty="0" smtClean="0">
                <a:solidFill>
                  <a:srgbClr val="002060"/>
                </a:solidFill>
                <a:latin typeface="Calisto MT" pitchFamily="18" charset="0"/>
              </a:rPr>
              <a:t>Antonio Guerra</a:t>
            </a:r>
          </a:p>
          <a:p>
            <a:pPr algn="ctr"/>
            <a:r>
              <a:rPr lang="it-IT" sz="2600" b="1" i="1" dirty="0" err="1" smtClean="0">
                <a:solidFill>
                  <a:srgbClr val="002060"/>
                </a:solidFill>
                <a:latin typeface="Calisto MT" pitchFamily="18" charset="0"/>
              </a:rPr>
              <a:t>UCCP-Catanzaro</a:t>
            </a:r>
            <a:endParaRPr lang="it-IT" sz="2600" b="1" dirty="0">
              <a:solidFill>
                <a:srgbClr val="002060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egnaposto contenuto 4"/>
          <p:cNvSpPr>
            <a:spLocks/>
          </p:cNvSpPr>
          <p:nvPr/>
        </p:nvSpPr>
        <p:spPr bwMode="auto">
          <a:xfrm>
            <a:off x="251520" y="836712"/>
            <a:ext cx="8640960" cy="3096344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</a:pPr>
            <a:endParaRPr lang="it-IT" sz="2400" dirty="0">
              <a:solidFill>
                <a:schemeClr val="tx1"/>
              </a:solidFill>
              <a:latin typeface="Calisto MT" pitchFamily="18" charset="0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67680" y="108000"/>
            <a:ext cx="4716804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PIANO NAZIONALE CRONICITA’</a:t>
            </a:r>
            <a:endParaRPr lang="it-IT" sz="2200" dirty="0">
              <a:latin typeface="Calisto MT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1520" y="886068"/>
            <a:ext cx="86409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latin typeface="Calisto MT" pitchFamily="18" charset="0"/>
              </a:rPr>
              <a:t>Gli obiettivi di cura delle cronicità non possono che essere finalizzati a migliorare il quadro clinico e lo stato funzionale, minimizzare i sintomi, prevenire la disabilità e migliorare la qualità di vita.</a:t>
            </a:r>
          </a:p>
          <a:p>
            <a:pPr algn="just"/>
            <a:endParaRPr lang="it-IT" sz="2400" dirty="0">
              <a:latin typeface="Calisto MT" pitchFamily="18" charset="0"/>
            </a:endParaRPr>
          </a:p>
          <a:p>
            <a:pPr algn="just"/>
            <a:r>
              <a:rPr lang="it-IT" sz="2400" dirty="0" smtClean="0">
                <a:latin typeface="Calisto MT" pitchFamily="18" charset="0"/>
              </a:rPr>
              <a:t>Nuovi percorsi assistenziali devono prendere in carico il paziente nel lungo termine, garantendo la continuità assistenziale e l’ integrazione degli interventi socio-sanitari</a:t>
            </a:r>
            <a:endParaRPr lang="it-IT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19528"/>
            <a:ext cx="8633167" cy="612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267680" y="108000"/>
            <a:ext cx="4716804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PIANO NAZIONALE CRONICITA’</a:t>
            </a:r>
            <a:endParaRPr lang="it-IT" sz="2200" dirty="0">
              <a:latin typeface="Calisto MT" pitchFamily="18" charset="0"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4427984" y="907559"/>
            <a:ext cx="216024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1331640" y="1726839"/>
            <a:ext cx="316835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4580384" y="2779767"/>
            <a:ext cx="416808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323528" y="3067799"/>
            <a:ext cx="568863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1403648" y="6208839"/>
            <a:ext cx="734481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323528" y="6478839"/>
            <a:ext cx="151216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2771800" y="1170000"/>
            <a:ext cx="172819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ttangolo 12"/>
          <p:cNvSpPr>
            <a:spLocks noChangeArrowheads="1"/>
          </p:cNvSpPr>
          <p:nvPr/>
        </p:nvSpPr>
        <p:spPr bwMode="auto">
          <a:xfrm>
            <a:off x="251520" y="1096207"/>
            <a:ext cx="8640960" cy="492508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82945" tIns="41473" rIns="82945" bIns="41473">
            <a:spAutoFit/>
          </a:bodyPr>
          <a:lstStyle/>
          <a:p>
            <a:pPr defTabSz="914400" eaLnBrk="1" hangingPunct="1"/>
            <a:r>
              <a:rPr lang="it-IT" sz="2200" dirty="0">
                <a:latin typeface="Calisto MT" pitchFamily="18" charset="0"/>
              </a:rPr>
              <a:t>N</a:t>
            </a:r>
            <a:r>
              <a:rPr lang="it-IT" sz="2200" dirty="0" smtClean="0">
                <a:latin typeface="Calisto MT" pitchFamily="18" charset="0"/>
              </a:rPr>
              <a:t>uova </a:t>
            </a:r>
            <a:r>
              <a:rPr lang="it-IT" sz="2200" dirty="0">
                <a:latin typeface="Calisto MT" pitchFamily="18" charset="0"/>
              </a:rPr>
              <a:t>cultura del sistema, dei servizi, dei professionisti e dei </a:t>
            </a:r>
            <a:r>
              <a:rPr lang="it-IT" sz="2200" dirty="0" smtClean="0">
                <a:latin typeface="Calisto MT" pitchFamily="18" charset="0"/>
              </a:rPr>
              <a:t>pazienti </a:t>
            </a:r>
          </a:p>
          <a:p>
            <a:pPr defTabSz="914400" eaLnBrk="1" hangingPunct="1"/>
            <a:endParaRPr lang="it-IT" sz="2200" dirty="0">
              <a:latin typeface="Calisto MT" pitchFamily="18" charset="0"/>
            </a:endParaRPr>
          </a:p>
          <a:p>
            <a:pPr defTabSz="914400" eaLnBrk="1" hangingPunct="1"/>
            <a:r>
              <a:rPr lang="it-IT" sz="2200" dirty="0">
                <a:latin typeface="Calisto MT" pitchFamily="18" charset="0"/>
              </a:rPr>
              <a:t>Un diverso modello integrato ospedale/territorio</a:t>
            </a:r>
          </a:p>
          <a:p>
            <a:pPr defTabSz="914400" eaLnBrk="1" hangingPunct="1"/>
            <a:endParaRPr lang="it-IT" sz="2200" dirty="0">
              <a:latin typeface="Calisto MT" pitchFamily="18" charset="0"/>
            </a:endParaRPr>
          </a:p>
          <a:p>
            <a:pPr defTabSz="914400" eaLnBrk="1" hangingPunct="1"/>
            <a:r>
              <a:rPr lang="it-IT" sz="2200" dirty="0">
                <a:latin typeface="Calisto MT" pitchFamily="18" charset="0"/>
              </a:rPr>
              <a:t>Garantire le cure nel luogo di vita delle </a:t>
            </a:r>
            <a:r>
              <a:rPr lang="it-IT" sz="2200" dirty="0" smtClean="0">
                <a:latin typeface="Calisto MT" pitchFamily="18" charset="0"/>
              </a:rPr>
              <a:t>persone</a:t>
            </a:r>
            <a:endParaRPr lang="it-IT" sz="2200" i="1" dirty="0">
              <a:latin typeface="Calisto MT" pitchFamily="18" charset="0"/>
              <a:cs typeface="Times New Roman" pitchFamily="18" charset="0"/>
            </a:endParaRPr>
          </a:p>
          <a:p>
            <a:pPr defTabSz="914400" eaLnBrk="1" hangingPunct="1"/>
            <a:endParaRPr lang="it-IT" sz="2200" i="1" dirty="0">
              <a:latin typeface="Calisto MT" pitchFamily="18" charset="0"/>
              <a:cs typeface="Times New Roman" pitchFamily="18" charset="0"/>
            </a:endParaRPr>
          </a:p>
          <a:p>
            <a:pPr defTabSz="914400" eaLnBrk="1" hangingPunct="1"/>
            <a:r>
              <a:rPr lang="it-IT" sz="2200" dirty="0">
                <a:latin typeface="Calisto MT" pitchFamily="18" charset="0"/>
              </a:rPr>
              <a:t>MMG/PLS hanno un ruolo chiave nel coordinamento e nella gestione del percorso di cura del </a:t>
            </a:r>
            <a:r>
              <a:rPr lang="it-IT" sz="2200" dirty="0" err="1" smtClean="0">
                <a:latin typeface="Calisto MT" pitchFamily="18" charset="0"/>
              </a:rPr>
              <a:t>pz</a:t>
            </a:r>
            <a:r>
              <a:rPr lang="it-IT" sz="2200" dirty="0" smtClean="0">
                <a:latin typeface="Calisto MT" pitchFamily="18" charset="0"/>
              </a:rPr>
              <a:t>. cronico</a:t>
            </a:r>
            <a:r>
              <a:rPr lang="it-IT" sz="2200" dirty="0">
                <a:latin typeface="Calisto MT" pitchFamily="18" charset="0"/>
              </a:rPr>
              <a:t>, con un lavoro sempre più di </a:t>
            </a:r>
            <a:r>
              <a:rPr lang="it-IT" sz="2200" dirty="0" smtClean="0">
                <a:latin typeface="Calisto MT" pitchFamily="18" charset="0"/>
              </a:rPr>
              <a:t>equipe</a:t>
            </a:r>
            <a:endParaRPr lang="it-IT" sz="2200" i="1" dirty="0">
              <a:latin typeface="Calisto MT" pitchFamily="18" charset="0"/>
              <a:cs typeface="Times New Roman" pitchFamily="18" charset="0"/>
            </a:endParaRPr>
          </a:p>
          <a:p>
            <a:pPr defTabSz="914400" eaLnBrk="1" hangingPunct="1"/>
            <a:endParaRPr lang="it-IT" sz="2200" dirty="0">
              <a:latin typeface="Calisto MT" pitchFamily="18" charset="0"/>
            </a:endParaRPr>
          </a:p>
          <a:p>
            <a:pPr defTabSz="914400" eaLnBrk="1" hangingPunct="1"/>
            <a:r>
              <a:rPr lang="it-IT" sz="2200" dirty="0">
                <a:latin typeface="Calisto MT" pitchFamily="18" charset="0"/>
              </a:rPr>
              <a:t>Un sistema di cure centrato sulla </a:t>
            </a:r>
            <a:r>
              <a:rPr lang="it-IT" sz="2200" dirty="0" smtClean="0">
                <a:latin typeface="Calisto MT" pitchFamily="18" charset="0"/>
              </a:rPr>
              <a:t>Persona </a:t>
            </a:r>
            <a:r>
              <a:rPr lang="it-IT" sz="2200" i="1" dirty="0" smtClean="0">
                <a:latin typeface="Calisto MT" pitchFamily="18" charset="0"/>
                <a:cs typeface="Times New Roman" pitchFamily="18" charset="0"/>
              </a:rPr>
              <a:t>(</a:t>
            </a:r>
            <a:r>
              <a:rPr lang="it-IT" sz="2200" i="1" dirty="0">
                <a:latin typeface="Calisto MT" pitchFamily="18" charset="0"/>
                <a:cs typeface="Times New Roman" pitchFamily="18" charset="0"/>
              </a:rPr>
              <a:t>e non più </a:t>
            </a:r>
            <a:r>
              <a:rPr lang="it-IT" altLang="it-IT" sz="2200" i="1" dirty="0">
                <a:latin typeface="Calisto MT" pitchFamily="18" charset="0"/>
                <a:cs typeface="Times New Roman" pitchFamily="18" charset="0"/>
              </a:rPr>
              <a:t>“</a:t>
            </a:r>
            <a:r>
              <a:rPr lang="it-IT" sz="2200" i="1" dirty="0">
                <a:latin typeface="Calisto MT" pitchFamily="18" charset="0"/>
                <a:cs typeface="Times New Roman" pitchFamily="18" charset="0"/>
              </a:rPr>
              <a:t>caso clinico</a:t>
            </a:r>
            <a:r>
              <a:rPr lang="it-IT" altLang="it-IT" sz="2200" i="1" dirty="0" smtClean="0">
                <a:latin typeface="Calisto MT" pitchFamily="18" charset="0"/>
                <a:cs typeface="Times New Roman" pitchFamily="18" charset="0"/>
              </a:rPr>
              <a:t>”</a:t>
            </a:r>
            <a:r>
              <a:rPr lang="it-IT" sz="2200" i="1" dirty="0" smtClean="0">
                <a:latin typeface="Calisto MT" pitchFamily="18" charset="0"/>
                <a:cs typeface="Times New Roman" pitchFamily="18" charset="0"/>
              </a:rPr>
              <a:t>)</a:t>
            </a:r>
          </a:p>
          <a:p>
            <a:pPr defTabSz="914400" eaLnBrk="1" hangingPunct="1"/>
            <a:endParaRPr lang="it-IT" sz="2200" i="1" dirty="0">
              <a:latin typeface="Calisto MT" pitchFamily="18" charset="0"/>
              <a:cs typeface="Times New Roman" pitchFamily="18" charset="0"/>
            </a:endParaRPr>
          </a:p>
          <a:p>
            <a:pPr defTabSz="914400" eaLnBrk="1" hangingPunct="1"/>
            <a:r>
              <a:rPr lang="it-IT" sz="2200" dirty="0">
                <a:latin typeface="Calisto MT" pitchFamily="18" charset="0"/>
              </a:rPr>
              <a:t>Una valutazione multidimensionale e di </a:t>
            </a:r>
            <a:r>
              <a:rPr lang="it-IT" sz="2200" dirty="0" err="1">
                <a:latin typeface="Calisto MT" pitchFamily="18" charset="0"/>
              </a:rPr>
              <a:t>outcome</a:t>
            </a:r>
            <a:r>
              <a:rPr lang="it-IT" sz="2200" dirty="0">
                <a:latin typeface="Calisto MT" pitchFamily="18" charset="0"/>
              </a:rPr>
              <a:t> personalizzati</a:t>
            </a:r>
          </a:p>
          <a:p>
            <a:pPr defTabSz="914400" eaLnBrk="1" hangingPunct="1">
              <a:lnSpc>
                <a:spcPct val="115000"/>
              </a:lnSpc>
            </a:pPr>
            <a:r>
              <a:rPr lang="it-IT" sz="2200" i="1" dirty="0">
                <a:latin typeface="Calisto MT" pitchFamily="18" charset="0"/>
                <a:cs typeface="Times New Roman" pitchFamily="18" charset="0"/>
              </a:rPr>
              <a:t>La valutazione  orientata sul paziente-persona, sugli esiti raggiungibili  e sul sistema </a:t>
            </a:r>
            <a:r>
              <a:rPr lang="it-IT" sz="2200" i="1" dirty="0" smtClean="0">
                <a:latin typeface="Calisto MT" pitchFamily="18" charset="0"/>
                <a:cs typeface="Times New Roman" pitchFamily="18" charset="0"/>
              </a:rPr>
              <a:t>sociosanitario</a:t>
            </a:r>
            <a:endParaRPr lang="it-IT" sz="2200" i="1" dirty="0">
              <a:latin typeface="Calisto MT" pitchFamily="18" charset="0"/>
              <a:cs typeface="Times New Roman" pitchFamily="18" charset="0"/>
            </a:endParaRPr>
          </a:p>
        </p:txBody>
      </p:sp>
      <p:sp>
        <p:nvSpPr>
          <p:cNvPr id="58372" name="Rettangolo 12"/>
          <p:cNvSpPr>
            <a:spLocks noChangeArrowheads="1"/>
          </p:cNvSpPr>
          <p:nvPr/>
        </p:nvSpPr>
        <p:spPr bwMode="auto">
          <a:xfrm>
            <a:off x="285750" y="2193925"/>
            <a:ext cx="65182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marL="1433513" algn="just" defTabSz="914400" eaLnBrk="1" hangingPunct="1"/>
            <a:endParaRPr lang="it-IT" sz="1200" i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373" name="Rettangolo 12"/>
          <p:cNvSpPr>
            <a:spLocks noChangeArrowheads="1"/>
          </p:cNvSpPr>
          <p:nvPr/>
        </p:nvSpPr>
        <p:spPr bwMode="auto">
          <a:xfrm>
            <a:off x="285750" y="2644775"/>
            <a:ext cx="8678863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 eaLnBrk="1" hangingPunct="1"/>
            <a:endParaRPr lang="it-IT" sz="1200" i="1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374" name="Rettangolo 12"/>
          <p:cNvSpPr>
            <a:spLocks noChangeArrowheads="1"/>
          </p:cNvSpPr>
          <p:nvPr/>
        </p:nvSpPr>
        <p:spPr bwMode="auto">
          <a:xfrm>
            <a:off x="285750" y="4471988"/>
            <a:ext cx="8286750" cy="26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 eaLnBrk="1" hangingPunct="1"/>
            <a:endParaRPr lang="it-IT" sz="120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375" name="Rettangolo 12"/>
          <p:cNvSpPr>
            <a:spLocks noChangeArrowheads="1"/>
          </p:cNvSpPr>
          <p:nvPr/>
        </p:nvSpPr>
        <p:spPr bwMode="auto">
          <a:xfrm>
            <a:off x="642938" y="5600700"/>
            <a:ext cx="828675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 eaLnBrk="1" hangingPunct="1"/>
            <a:endParaRPr lang="it-IT" sz="1200">
              <a:solidFill>
                <a:srgbClr val="00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58376" name="Rettangolo 12"/>
          <p:cNvSpPr>
            <a:spLocks noChangeArrowheads="1"/>
          </p:cNvSpPr>
          <p:nvPr/>
        </p:nvSpPr>
        <p:spPr bwMode="auto">
          <a:xfrm>
            <a:off x="285750" y="3603625"/>
            <a:ext cx="828675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2945" tIns="41473" rIns="82945" bIns="41473">
            <a:spAutoFit/>
          </a:bodyPr>
          <a:lstStyle/>
          <a:p>
            <a:pPr defTabSz="914400" eaLnBrk="1" hangingPunct="1"/>
            <a:endParaRPr lang="it-IT">
              <a:solidFill>
                <a:srgbClr val="0033CC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267680" y="108000"/>
            <a:ext cx="4716804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PIANO NAZIONALE CRONICITA’</a:t>
            </a:r>
            <a:endParaRPr lang="it-IT" sz="2200" dirty="0">
              <a:latin typeface="Calisto MT" pitchFamily="18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5580112" y="87015"/>
            <a:ext cx="2103461" cy="46166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it-IT" sz="2400" dirty="0" smtClean="0">
                <a:latin typeface="Calisto MT" pitchFamily="18" charset="0"/>
              </a:rPr>
              <a:t>KEY POINTS</a:t>
            </a:r>
            <a:endParaRPr lang="it-IT" sz="2400" dirty="0">
              <a:latin typeface="Calisto MT" pitchFamily="18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306000" y="1772816"/>
            <a:ext cx="5904656" cy="4320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16"/>
          <p:cNvSpPr/>
          <p:nvPr/>
        </p:nvSpPr>
        <p:spPr>
          <a:xfrm>
            <a:off x="306000" y="3140968"/>
            <a:ext cx="8514472" cy="72008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18"/>
          <p:cNvSpPr>
            <a:spLocks noChangeArrowheads="1"/>
          </p:cNvSpPr>
          <p:nvPr/>
        </p:nvSpPr>
        <p:spPr bwMode="auto">
          <a:xfrm>
            <a:off x="3276600" y="1989138"/>
            <a:ext cx="250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it-IT" sz="2400" b="1">
                <a:solidFill>
                  <a:srgbClr val="FF0000"/>
                </a:solidFill>
                <a:latin typeface="Monotype Corsiva" pitchFamily="66" charset="0"/>
                <a:ea typeface="Osaka" charset="-128"/>
              </a:rPr>
              <a:t> </a:t>
            </a:r>
          </a:p>
        </p:txBody>
      </p:sp>
      <p:pic>
        <p:nvPicPr>
          <p:cNvPr id="3994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813" y="0"/>
            <a:ext cx="1801813" cy="63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179512" y="53938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D. </a:t>
            </a:r>
            <a:r>
              <a:rPr lang="it-IT" dirty="0" err="1" smtClean="0"/>
              <a:t>Bellentani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395536" y="1124744"/>
            <a:ext cx="8352928" cy="5256584"/>
          </a:xfrm>
          <a:prstGeom prst="rec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95537" y="1139189"/>
            <a:ext cx="8352928" cy="531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eaLnBrk="1" hangingPunct="1">
              <a:lnSpc>
                <a:spcPct val="12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GB" altLang="zh-CN" sz="2200" dirty="0" err="1">
                <a:latin typeface="Calisto MT" pitchFamily="18" charset="0"/>
              </a:rPr>
              <a:t>Necessità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regole</a:t>
            </a:r>
            <a:r>
              <a:rPr lang="en-GB" altLang="zh-CN" sz="2200" dirty="0">
                <a:latin typeface="Calisto MT" pitchFamily="18" charset="0"/>
              </a:rPr>
              <a:t> e </a:t>
            </a:r>
            <a:r>
              <a:rPr lang="en-GB" altLang="zh-CN" sz="2200" dirty="0" err="1">
                <a:latin typeface="Calisto MT" pitchFamily="18" charset="0"/>
              </a:rPr>
              <a:t>strumenti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che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accompagnino</a:t>
            </a:r>
            <a:r>
              <a:rPr lang="en-GB" altLang="zh-CN" sz="2200" dirty="0">
                <a:latin typeface="Calisto MT" pitchFamily="18" charset="0"/>
              </a:rPr>
              <a:t> la </a:t>
            </a:r>
            <a:r>
              <a:rPr lang="en-GB" altLang="zh-CN" sz="2200" dirty="0" err="1">
                <a:latin typeface="Calisto MT" pitchFamily="18" charset="0"/>
              </a:rPr>
              <a:t>trasformazione</a:t>
            </a:r>
            <a:r>
              <a:rPr lang="en-GB" altLang="zh-CN" sz="2200" dirty="0">
                <a:latin typeface="Calisto MT" pitchFamily="18" charset="0"/>
              </a:rPr>
              <a:t> del SSN </a:t>
            </a:r>
            <a:r>
              <a:rPr lang="en-GB" altLang="zh-CN" sz="2200" dirty="0" err="1">
                <a:latin typeface="Calisto MT" pitchFamily="18" charset="0"/>
              </a:rPr>
              <a:t>da</a:t>
            </a:r>
            <a:r>
              <a:rPr lang="en-GB" altLang="zh-CN" sz="2200" dirty="0">
                <a:latin typeface="Calisto MT" pitchFamily="18" charset="0"/>
              </a:rPr>
              <a:t> un </a:t>
            </a:r>
            <a:r>
              <a:rPr lang="en-GB" altLang="zh-CN" sz="2200" b="1" dirty="0" err="1">
                <a:latin typeface="Calisto MT" pitchFamily="18" charset="0"/>
              </a:rPr>
              <a:t>modello</a:t>
            </a:r>
            <a:r>
              <a:rPr lang="en-GB" altLang="zh-CN" sz="2200" b="1" dirty="0">
                <a:latin typeface="Calisto MT" pitchFamily="18" charset="0"/>
              </a:rPr>
              <a:t> per </a:t>
            </a:r>
            <a:r>
              <a:rPr lang="en-GB" altLang="zh-CN" sz="2200" b="1" dirty="0" err="1">
                <a:latin typeface="Calisto MT" pitchFamily="18" charset="0"/>
              </a:rPr>
              <a:t>sylos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verticali</a:t>
            </a:r>
            <a:r>
              <a:rPr lang="en-GB" altLang="zh-CN" sz="2200" dirty="0">
                <a:latin typeface="Calisto MT" pitchFamily="18" charset="0"/>
              </a:rPr>
              <a:t> a </a:t>
            </a:r>
            <a:r>
              <a:rPr lang="en-GB" altLang="zh-CN" sz="2200" b="1" dirty="0" err="1">
                <a:latin typeface="Calisto MT" pitchFamily="18" charset="0"/>
              </a:rPr>
              <a:t>percorsi</a:t>
            </a:r>
            <a:r>
              <a:rPr lang="en-GB" altLang="zh-CN" sz="2200" b="1" dirty="0">
                <a:latin typeface="Calisto MT" pitchFamily="18" charset="0"/>
              </a:rPr>
              <a:t> </a:t>
            </a:r>
            <a:r>
              <a:rPr lang="en-GB" altLang="zh-CN" sz="2200" b="1" dirty="0" err="1">
                <a:latin typeface="Calisto MT" pitchFamily="18" charset="0"/>
              </a:rPr>
              <a:t>integrati</a:t>
            </a:r>
            <a:r>
              <a:rPr lang="en-GB" altLang="zh-CN" sz="2200" b="1" dirty="0">
                <a:latin typeface="Calisto MT" pitchFamily="18" charset="0"/>
              </a:rPr>
              <a:t> e </a:t>
            </a:r>
            <a:r>
              <a:rPr lang="en-GB" altLang="zh-CN" sz="2200" b="1" dirty="0" err="1">
                <a:latin typeface="Calisto MT" pitchFamily="18" charset="0"/>
              </a:rPr>
              <a:t>trasversali</a:t>
            </a:r>
            <a:r>
              <a:rPr lang="en-GB" altLang="zh-CN" sz="2200" b="1" dirty="0">
                <a:latin typeface="Calisto MT" pitchFamily="18" charset="0"/>
              </a:rPr>
              <a:t> </a:t>
            </a:r>
            <a:r>
              <a:rPr lang="en-GB" altLang="zh-CN" sz="2200" dirty="0">
                <a:latin typeface="Calisto MT" pitchFamily="18" charset="0"/>
              </a:rPr>
              <a:t>(</a:t>
            </a:r>
            <a:r>
              <a:rPr lang="en-GB" altLang="zh-CN" sz="2200" i="1" dirty="0">
                <a:latin typeface="Calisto MT" pitchFamily="18" charset="0"/>
              </a:rPr>
              <a:t>integrated care</a:t>
            </a:r>
            <a:r>
              <a:rPr lang="en-GB" altLang="zh-CN" sz="2200" dirty="0" smtClean="0">
                <a:latin typeface="Calisto MT" pitchFamily="18" charset="0"/>
              </a:rPr>
              <a:t>)</a:t>
            </a:r>
            <a:endParaRPr lang="it-IT" altLang="zh-CN" sz="2200" dirty="0"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sistemi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valutazione</a:t>
            </a:r>
            <a:r>
              <a:rPr lang="en-GB" altLang="zh-CN" sz="2200" dirty="0">
                <a:latin typeface="Calisto MT" pitchFamily="18" charset="0"/>
              </a:rPr>
              <a:t> (</a:t>
            </a:r>
            <a:r>
              <a:rPr lang="en-GB" altLang="zh-CN" sz="2200" dirty="0" err="1">
                <a:latin typeface="Calisto MT" pitchFamily="18" charset="0"/>
              </a:rPr>
              <a:t>Nuovo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Sistema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Garanzia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dei</a:t>
            </a:r>
            <a:r>
              <a:rPr lang="en-GB" altLang="zh-CN" sz="2200" dirty="0">
                <a:latin typeface="Calisto MT" pitchFamily="18" charset="0"/>
              </a:rPr>
              <a:t> LEA)</a:t>
            </a:r>
            <a:endParaRPr lang="it-IT" altLang="zh-CN" sz="2200" dirty="0"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sistemi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informativi</a:t>
            </a:r>
            <a:r>
              <a:rPr lang="en-GB" altLang="zh-CN" sz="2200" dirty="0">
                <a:latin typeface="Calisto MT" pitchFamily="18" charset="0"/>
              </a:rPr>
              <a:t>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sz="2200" dirty="0" err="1">
                <a:latin typeface="Calisto MT" pitchFamily="18" charset="0"/>
              </a:rPr>
              <a:t>sistemi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remunerazione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delle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prestazioni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degli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erogatori</a:t>
            </a:r>
            <a:endParaRPr lang="it-IT" altLang="zh-CN" sz="2200" dirty="0"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sz="2200" dirty="0">
                <a:latin typeface="Calisto MT" pitchFamily="18" charset="0"/>
              </a:rPr>
              <a:t> compensation </a:t>
            </a:r>
            <a:r>
              <a:rPr lang="en-GB" altLang="zh-CN" sz="2200" dirty="0" err="1">
                <a:latin typeface="Calisto MT" pitchFamily="18" charset="0"/>
              </a:rPr>
              <a:t>dei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professionisti</a:t>
            </a:r>
            <a:endParaRPr lang="it-IT" altLang="zh-CN" sz="2200" dirty="0"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elasticità</a:t>
            </a:r>
            <a:r>
              <a:rPr lang="en-GB" altLang="zh-CN" sz="2200" dirty="0">
                <a:latin typeface="Calisto MT" pitchFamily="18" charset="0"/>
              </a:rPr>
              <a:t>/</a:t>
            </a:r>
            <a:r>
              <a:rPr lang="en-GB" altLang="zh-CN" sz="2200" dirty="0" err="1">
                <a:latin typeface="Calisto MT" pitchFamily="18" charset="0"/>
              </a:rPr>
              <a:t>flessibilità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dei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luoghi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erogazione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delle</a:t>
            </a:r>
            <a:r>
              <a:rPr lang="en-GB" altLang="zh-CN" sz="2200" dirty="0">
                <a:latin typeface="Calisto MT" pitchFamily="18" charset="0"/>
              </a:rPr>
              <a:t> cure </a:t>
            </a:r>
            <a:endParaRPr lang="it-IT" altLang="zh-CN" sz="2200" dirty="0"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sistemi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accreditamento</a:t>
            </a:r>
            <a:r>
              <a:rPr lang="en-GB" altLang="zh-CN" sz="2200" dirty="0">
                <a:latin typeface="Calisto MT" pitchFamily="18" charset="0"/>
              </a:rPr>
              <a:t> e </a:t>
            </a:r>
            <a:r>
              <a:rPr lang="en-GB" altLang="zh-CN" sz="2200" dirty="0" err="1">
                <a:latin typeface="Calisto MT" pitchFamily="18" charset="0"/>
              </a:rPr>
              <a:t>autorizzazione</a:t>
            </a:r>
            <a:endParaRPr lang="it-IT" altLang="zh-CN" sz="2200" dirty="0"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regole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telemedicina</a:t>
            </a:r>
            <a:r>
              <a:rPr lang="en-GB" altLang="zh-CN" sz="2200" dirty="0">
                <a:latin typeface="Calisto MT" pitchFamily="18" charset="0"/>
              </a:rPr>
              <a:t> (</a:t>
            </a:r>
            <a:r>
              <a:rPr lang="en-GB" altLang="zh-CN" sz="2200" dirty="0" err="1">
                <a:latin typeface="Calisto MT" pitchFamily="18" charset="0"/>
              </a:rPr>
              <a:t>accreditamento</a:t>
            </a:r>
            <a:r>
              <a:rPr lang="en-GB" altLang="zh-CN" sz="2200" dirty="0">
                <a:latin typeface="Calisto MT" pitchFamily="18" charset="0"/>
              </a:rPr>
              <a:t>, </a:t>
            </a:r>
            <a:r>
              <a:rPr lang="en-GB" altLang="zh-CN" sz="2200" dirty="0" err="1">
                <a:latin typeface="Calisto MT" pitchFamily="18" charset="0"/>
              </a:rPr>
              <a:t>remunerazione</a:t>
            </a:r>
            <a:r>
              <a:rPr lang="en-GB" altLang="zh-CN" sz="2200" dirty="0">
                <a:latin typeface="Calisto MT" pitchFamily="18" charset="0"/>
              </a:rPr>
              <a:t>, </a:t>
            </a:r>
            <a:r>
              <a:rPr lang="en-GB" altLang="zh-CN" sz="2200" dirty="0" err="1">
                <a:latin typeface="Calisto MT" pitchFamily="18" charset="0"/>
              </a:rPr>
              <a:t>definizione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di</a:t>
            </a:r>
            <a:r>
              <a:rPr lang="en-GB" altLang="zh-CN" sz="2200" dirty="0">
                <a:latin typeface="Calisto MT" pitchFamily="18" charset="0"/>
              </a:rPr>
              <a:t> </a:t>
            </a:r>
            <a:r>
              <a:rPr lang="en-GB" altLang="zh-CN" sz="2200" dirty="0" err="1">
                <a:latin typeface="Calisto MT" pitchFamily="18" charset="0"/>
              </a:rPr>
              <a:t>servizi</a:t>
            </a:r>
            <a:r>
              <a:rPr lang="en-GB" altLang="zh-CN" sz="2200" dirty="0" smtClean="0">
                <a:latin typeface="Calisto MT" pitchFamily="18" charset="0"/>
              </a:rPr>
              <a:t>) </a:t>
            </a:r>
            <a:endParaRPr lang="it-IT" altLang="zh-CN" sz="2200" dirty="0">
              <a:latin typeface="Calisto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isultati immagini per silos collegati"/>
          <p:cNvPicPr>
            <a:picLocks noChangeAspect="1" noChangeArrowheads="1"/>
          </p:cNvPicPr>
          <p:nvPr/>
        </p:nvPicPr>
        <p:blipFill>
          <a:blip r:embed="rId2" cstate="print"/>
          <a:srcRect l="4403" r="7242"/>
          <a:stretch>
            <a:fillRect/>
          </a:stretch>
        </p:blipFill>
        <p:spPr bwMode="auto">
          <a:xfrm>
            <a:off x="5500694" y="476672"/>
            <a:ext cx="3490513" cy="5954434"/>
          </a:xfrm>
          <a:prstGeom prst="rect">
            <a:avLst/>
          </a:prstGeom>
          <a:noFill/>
        </p:spPr>
      </p:pic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7504" y="44624"/>
            <a:ext cx="5148480" cy="6760825"/>
          </a:xfr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anchor="ctr" anchorCtr="0">
            <a:spAutoFit/>
          </a:bodyPr>
          <a:lstStyle/>
          <a:p>
            <a:pPr marL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it-IT" sz="2000" dirty="0" smtClean="0">
                <a:latin typeface="Calisto MT" pitchFamily="18" charset="0"/>
              </a:rPr>
              <a:t> Il Sistema Sanitario può paradossalmente  creare condizioni favorenti difetti di continuità e ridotta integrazione nella cura.</a:t>
            </a: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it-IT" sz="2000" dirty="0" smtClean="0">
              <a:latin typeface="Calisto MT" pitchFamily="18" charset="0"/>
            </a:endParaRP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q"/>
            </a:pPr>
            <a:r>
              <a:rPr lang="it-IT" sz="2000" dirty="0" smtClean="0">
                <a:latin typeface="Calisto MT" pitchFamily="18" charset="0"/>
              </a:rPr>
              <a:t> I medici sono maggiormente abituati   ad effettuare analisi per “funzione”, cioè ad analisi distinte per “struttura” cui si attribuisce la responsabilità clinica ed organizzativa dello specifico momento clinico</a:t>
            </a: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q"/>
            </a:pPr>
            <a:r>
              <a:rPr lang="it-IT" sz="2000" dirty="0" smtClean="0">
                <a:latin typeface="Calisto MT" pitchFamily="18" charset="0"/>
              </a:rPr>
              <a:t> Si può giungere al paradosso di ottenere il raggiungimento della qualità all’ interno di una singola struttura, a fronte dell’ inefficienza del sistema globale </a:t>
            </a:r>
          </a:p>
          <a:p>
            <a:pPr marL="0" indent="0" algn="just">
              <a:lnSpc>
                <a:spcPts val="2800"/>
              </a:lnSpc>
              <a:spcBef>
                <a:spcPts val="0"/>
              </a:spcBef>
              <a:spcAft>
                <a:spcPts val="3600"/>
              </a:spcAft>
              <a:buFont typeface="Wingdings" pitchFamily="2" charset="2"/>
              <a:buChar char="q"/>
            </a:pPr>
            <a:r>
              <a:rPr lang="it-IT" sz="2000" b="1" cap="small" dirty="0" smtClean="0">
                <a:latin typeface="Calisto MT" pitchFamily="18" charset="0"/>
              </a:rPr>
              <a:t> Istituzioni:	Creazione 				Attivazione 	         </a:t>
            </a:r>
            <a:r>
              <a:rPr lang="it-IT" sz="2400" b="1" cap="small" dirty="0" smtClean="0">
                <a:latin typeface="Calisto MT" pitchFamily="18" charset="0"/>
              </a:rPr>
              <a:t>PDT</a:t>
            </a:r>
            <a:r>
              <a:rPr lang="it-IT" sz="2000" b="1" cap="small" dirty="0" smtClean="0">
                <a:latin typeface="Calisto MT" pitchFamily="18" charset="0"/>
              </a:rPr>
              <a:t>		Realizzazione</a:t>
            </a:r>
            <a:endParaRPr lang="it-IT" sz="2000" b="1" cap="small" dirty="0">
              <a:latin typeface="Calisto MT" pitchFamily="18" charset="0"/>
            </a:endParaRPr>
          </a:p>
        </p:txBody>
      </p:sp>
      <p:sp>
        <p:nvSpPr>
          <p:cNvPr id="8" name="Parentesi graffa chiusa 7"/>
          <p:cNvSpPr/>
          <p:nvPr/>
        </p:nvSpPr>
        <p:spPr>
          <a:xfrm>
            <a:off x="3923928" y="5733256"/>
            <a:ext cx="360040" cy="936104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/>
          <p:cNvSpPr/>
          <p:nvPr/>
        </p:nvSpPr>
        <p:spPr>
          <a:xfrm>
            <a:off x="2051720" y="548680"/>
            <a:ext cx="1296144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" name="Picture 4" descr="Risultati immagini per silos collegati"/>
          <p:cNvPicPr>
            <a:picLocks noChangeAspect="1" noChangeArrowheads="1"/>
          </p:cNvPicPr>
          <p:nvPr/>
        </p:nvPicPr>
        <p:blipFill>
          <a:blip r:embed="rId2" cstate="print"/>
          <a:srcRect l="4403" r="7242"/>
          <a:stretch>
            <a:fillRect/>
          </a:stretch>
        </p:blipFill>
        <p:spPr bwMode="auto">
          <a:xfrm>
            <a:off x="5500694" y="476672"/>
            <a:ext cx="3490513" cy="5954434"/>
          </a:xfrm>
          <a:prstGeom prst="rect">
            <a:avLst/>
          </a:prstGeom>
          <a:noFill/>
        </p:spPr>
      </p:pic>
      <p:sp>
        <p:nvSpPr>
          <p:cNvPr id="7" name="Segnaposto contenuto 2"/>
          <p:cNvSpPr>
            <a:spLocks noGrp="1"/>
          </p:cNvSpPr>
          <p:nvPr>
            <p:ph idx="1"/>
          </p:nvPr>
        </p:nvSpPr>
        <p:spPr>
          <a:xfrm>
            <a:off x="144016" y="476672"/>
            <a:ext cx="5004048" cy="5940088"/>
          </a:xfr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anchor="ctr" anchorCtr="0">
            <a:spAutoFit/>
          </a:bodyPr>
          <a:lstStyle/>
          <a:p>
            <a:pPr algn="ctr">
              <a:lnSpc>
                <a:spcPts val="27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2400" dirty="0" smtClean="0">
                <a:latin typeface="Calisto MT" pitchFamily="18" charset="0"/>
              </a:rPr>
              <a:t>Il PDTA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0"/>
              </a:spcAft>
            </a:pPr>
            <a:r>
              <a:rPr lang="it-IT" sz="2200" dirty="0">
                <a:latin typeface="Calisto MT" pitchFamily="18" charset="0"/>
              </a:rPr>
              <a:t>S</a:t>
            </a:r>
            <a:r>
              <a:rPr lang="it-IT" sz="2200" dirty="0" smtClean="0">
                <a:latin typeface="Calisto MT" pitchFamily="18" charset="0"/>
              </a:rPr>
              <a:t>trumento che si pone la finalità di governare la complessità del sistema di cure definendo in maniera chiara e trasparente gli obiettivi, i ruoli, gli ambiti di intervento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000"/>
              </a:spcAft>
            </a:pPr>
            <a:r>
              <a:rPr lang="it-IT" sz="2200" dirty="0" smtClean="0">
                <a:latin typeface="Calisto MT" pitchFamily="18" charset="0"/>
              </a:rPr>
              <a:t>Dovrebbe, soprattutto nella cura delle malattie croniche, consentire una  </a:t>
            </a:r>
            <a:r>
              <a:rPr lang="it-IT" sz="2200" u="sng" dirty="0" smtClean="0">
                <a:latin typeface="Calisto MT" pitchFamily="18" charset="0"/>
              </a:rPr>
              <a:t>visione “sistemica” dell’assistenza</a:t>
            </a:r>
            <a:r>
              <a:rPr lang="it-IT" sz="2200" dirty="0">
                <a:latin typeface="Calisto MT" pitchFamily="18" charset="0"/>
              </a:rPr>
              <a:t> </a:t>
            </a:r>
            <a:r>
              <a:rPr lang="it-IT" sz="2200" dirty="0" smtClean="0">
                <a:latin typeface="Calisto MT" pitchFamily="18" charset="0"/>
              </a:rPr>
              <a:t>col </a:t>
            </a:r>
            <a:r>
              <a:rPr lang="it-IT" sz="2400" b="1" dirty="0" smtClean="0">
                <a:latin typeface="Calisto MT" pitchFamily="18" charset="0"/>
              </a:rPr>
              <a:t>superamento di </a:t>
            </a:r>
            <a:r>
              <a:rPr lang="it-IT" sz="2400" b="1" cap="small" dirty="0" smtClean="0">
                <a:latin typeface="Calisto MT" pitchFamily="18" charset="0"/>
              </a:rPr>
              <a:t>compartimenti stagni </a:t>
            </a:r>
            <a:r>
              <a:rPr lang="it-IT" sz="2400" b="1" dirty="0" smtClean="0">
                <a:latin typeface="Calisto MT" pitchFamily="18" charset="0"/>
              </a:rPr>
              <a:t>e  </a:t>
            </a:r>
            <a:r>
              <a:rPr lang="it-IT" sz="2400" b="1" cap="small" dirty="0" smtClean="0">
                <a:latin typeface="Calisto MT" pitchFamily="18" charset="0"/>
              </a:rPr>
              <a:t>silos prestazionali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3600"/>
              </a:spcAft>
            </a:pPr>
            <a:r>
              <a:rPr lang="it-IT" sz="2200" dirty="0" smtClean="0">
                <a:latin typeface="Calisto MT" pitchFamily="18" charset="0"/>
              </a:rPr>
              <a:t>Dovrebbe favorire lo </a:t>
            </a:r>
            <a:r>
              <a:rPr lang="it-IT" sz="2200" cap="small" dirty="0" smtClean="0">
                <a:latin typeface="Calisto MT" pitchFamily="18" charset="0"/>
              </a:rPr>
              <a:t>scambio di informazioni </a:t>
            </a:r>
            <a:r>
              <a:rPr lang="it-IT" sz="2200" dirty="0" smtClean="0">
                <a:latin typeface="Calisto MT" pitchFamily="18" charset="0"/>
              </a:rPr>
              <a:t>tra i professionisti del settore</a:t>
            </a:r>
            <a:endParaRPr lang="it-IT" sz="2200" dirty="0">
              <a:latin typeface="Calisto MT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39552" y="4293096"/>
            <a:ext cx="4464496" cy="64807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3" cstate="print"/>
          <a:srcRect l="6445" t="5890" r="6445" b="33611"/>
          <a:stretch>
            <a:fillRect/>
          </a:stretch>
        </p:blipFill>
        <p:spPr bwMode="auto">
          <a:xfrm>
            <a:off x="323850" y="1484313"/>
            <a:ext cx="8496300" cy="3889375"/>
          </a:xfrm>
          <a:prstGeom prst="rect">
            <a:avLst/>
          </a:prstGeom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292725" y="6302375"/>
            <a:ext cx="3529013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Fonte: PDTA BPCO Catanzaro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683568" y="529516"/>
            <a:ext cx="4104456" cy="523220"/>
          </a:xfr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it-IT" sz="2800" dirty="0" smtClean="0">
                <a:latin typeface="Calisto MT" pitchFamily="18" charset="0"/>
              </a:rPr>
              <a:t>Obiettivi del PDTA</a:t>
            </a:r>
            <a:endParaRPr lang="it-IT" sz="2800" dirty="0"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683568" y="1681252"/>
            <a:ext cx="7776864" cy="4196020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algn="just">
              <a:lnSpc>
                <a:spcPts val="3200"/>
              </a:lnSpc>
              <a:buFont typeface="Wingdings" pitchFamily="2" charset="2"/>
              <a:buChar char="Ø"/>
            </a:pPr>
            <a:r>
              <a:rPr lang="it-IT" sz="2200" dirty="0" smtClean="0">
                <a:latin typeface="Calisto MT" pitchFamily="18" charset="0"/>
              </a:rPr>
              <a:t> Ottenere il miglior risultato (efficacia) utilizzando la migliore pratica clinica (appropriatezza), ottimizzando l’impiego di risorse e del tempo (efficienza)</a:t>
            </a:r>
          </a:p>
          <a:p>
            <a:pPr algn="just">
              <a:lnSpc>
                <a:spcPts val="3200"/>
              </a:lnSpc>
              <a:buFont typeface="Wingdings" pitchFamily="2" charset="2"/>
              <a:buChar char="Ø"/>
            </a:pPr>
            <a:r>
              <a:rPr lang="it-IT" sz="2200" dirty="0" smtClean="0">
                <a:latin typeface="Calisto MT" pitchFamily="18" charset="0"/>
              </a:rPr>
              <a:t> Assicurare continuità assistenziale ed omogeneità di cure</a:t>
            </a:r>
          </a:p>
          <a:p>
            <a:pPr algn="just">
              <a:lnSpc>
                <a:spcPts val="3200"/>
              </a:lnSpc>
              <a:buFont typeface="Wingdings" pitchFamily="2" charset="2"/>
              <a:buChar char="Ø"/>
            </a:pPr>
            <a:r>
              <a:rPr lang="it-IT" sz="2200" dirty="0" smtClean="0">
                <a:latin typeface="Calisto MT" pitchFamily="18" charset="0"/>
              </a:rPr>
              <a:t> Garantire chiarezza di informazioni all’ utenza		      	                         di compiti e responsabilità degli operatori</a:t>
            </a:r>
          </a:p>
          <a:p>
            <a:pPr algn="just">
              <a:lnSpc>
                <a:spcPts val="3200"/>
              </a:lnSpc>
              <a:buFont typeface="Wingdings" pitchFamily="2" charset="2"/>
              <a:buChar char="Ø"/>
            </a:pPr>
            <a:r>
              <a:rPr lang="it-IT" sz="2200" dirty="0" smtClean="0">
                <a:latin typeface="Calisto MT" pitchFamily="18" charset="0"/>
              </a:rPr>
              <a:t> Aiutare a prevenire rischi e complicanze</a:t>
            </a:r>
          </a:p>
          <a:p>
            <a:pPr algn="just">
              <a:lnSpc>
                <a:spcPts val="3200"/>
              </a:lnSpc>
              <a:buFont typeface="Wingdings" pitchFamily="2" charset="2"/>
              <a:buChar char="Ø"/>
            </a:pPr>
            <a:r>
              <a:rPr lang="it-IT" sz="2200" dirty="0" smtClean="0">
                <a:latin typeface="Calisto MT" pitchFamily="18" charset="0"/>
              </a:rPr>
              <a:t> Ridurre </a:t>
            </a:r>
            <a:r>
              <a:rPr lang="it-IT" sz="2200" dirty="0" err="1" smtClean="0">
                <a:latin typeface="Calisto MT" pitchFamily="18" charset="0"/>
              </a:rPr>
              <a:t>inappropriatezze</a:t>
            </a:r>
            <a:r>
              <a:rPr lang="it-IT" sz="2200" dirty="0" smtClean="0">
                <a:latin typeface="Calisto MT" pitchFamily="18" charset="0"/>
              </a:rPr>
              <a:t> cliniche e organizzative</a:t>
            </a:r>
          </a:p>
          <a:p>
            <a:pPr algn="just">
              <a:lnSpc>
                <a:spcPts val="3200"/>
              </a:lnSpc>
              <a:buFont typeface="Wingdings" pitchFamily="2" charset="2"/>
              <a:buChar char="Ø"/>
            </a:pPr>
            <a:r>
              <a:rPr lang="it-IT" sz="2200" dirty="0" smtClean="0">
                <a:latin typeface="Calisto MT" pitchFamily="18" charset="0"/>
              </a:rPr>
              <a:t> Permettere di valutare l’ efficienza dei processi</a:t>
            </a:r>
          </a:p>
          <a:p>
            <a:pPr algn="just">
              <a:lnSpc>
                <a:spcPts val="3200"/>
              </a:lnSpc>
              <a:buFont typeface="Wingdings" pitchFamily="2" charset="2"/>
              <a:buChar char="Ø"/>
            </a:pPr>
            <a:r>
              <a:rPr lang="it-IT" sz="2200" dirty="0" smtClean="0">
                <a:latin typeface="Calisto MT" pitchFamily="18" charset="0"/>
              </a:rPr>
              <a:t> Migliorare l’ equità del Sistema Sanitario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4572000" y="623246"/>
            <a:ext cx="4357686" cy="1941658"/>
          </a:xfrm>
          <a:prstGeom prst="rect">
            <a:avLst/>
          </a:prstGeom>
          <a:noFill/>
          <a:ln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180000" tIns="108000" rIns="108000" bIns="1080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cs typeface="Times New Roman" pitchFamily="18" charset="0"/>
              </a:rPr>
              <a:t>E’ l’ambito di </a:t>
            </a:r>
            <a:r>
              <a:rPr kumimoji="0" lang="it-IT" sz="2800" i="0" u="none" strike="noStrike" cap="small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cs typeface="Times New Roman" pitchFamily="18" charset="0"/>
              </a:rPr>
              <a:t>applicazione</a:t>
            </a: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800" dirty="0" smtClean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a </a:t>
            </a: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cs typeface="Times New Roman" pitchFamily="18" charset="0"/>
              </a:rPr>
              <a:t>distinguere</a:t>
            </a:r>
            <a:r>
              <a:rPr kumimoji="0" lang="it-IT" sz="28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cs typeface="Times New Roman" pitchFamily="18" charset="0"/>
              </a:rPr>
              <a:t> tre diversi tipi di </a:t>
            </a:r>
            <a:r>
              <a:rPr kumimoji="0" lang="it-IT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sto MT" pitchFamily="18" charset="0"/>
                <a:cs typeface="Times New Roman" pitchFamily="18" charset="0"/>
              </a:rPr>
              <a:t>PDTA</a:t>
            </a: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72000" y="5839388"/>
            <a:ext cx="9000000" cy="1000274"/>
          </a:xfrm>
          <a:prstGeom prst="rect">
            <a:avLst/>
          </a:prstGeom>
          <a:solidFill>
            <a:srgbClr val="FFFFFF">
              <a:alpha val="0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2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cs typeface="Times New Roman" pitchFamily="18" charset="0"/>
              </a:rPr>
              <a:t>PIC (profilo integrato di cure)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cs typeface="Times New Roman" pitchFamily="18" charset="0"/>
              </a:rPr>
              <a:t>: gestisce un problema di salute a livello </a:t>
            </a:r>
            <a:r>
              <a:rPr kumimoji="0" lang="it-IT" sz="2200" b="1" i="0" u="none" strike="noStrike" cap="none" normalizeH="0" baseline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cs typeface="Times New Roman" pitchFamily="18" charset="0"/>
              </a:rPr>
              <a:t>transmurale</a:t>
            </a:r>
            <a:r>
              <a:rPr kumimoji="0" lang="it-IT" sz="2200" b="0" i="0" u="none" strike="noStrike" cap="none" normalizeH="0" dirty="0" smtClean="0">
                <a:ln>
                  <a:noFill/>
                </a:ln>
                <a:effectLst/>
                <a:latin typeface="Calisto MT" pitchFamily="18" charset="0"/>
                <a:cs typeface="Times New Roman" pitchFamily="18" charset="0"/>
              </a:rPr>
              <a:t> (te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cs typeface="Times New Roman" pitchFamily="18" charset="0"/>
              </a:rPr>
              <a:t>rritoriale e ospedaliero),</a:t>
            </a:r>
            <a:r>
              <a:rPr kumimoji="0" lang="it-IT" sz="2200" b="0" i="0" u="none" strike="noStrike" cap="none" normalizeH="0" dirty="0" smtClean="0">
                <a:ln>
                  <a:noFill/>
                </a:ln>
                <a:effectLst/>
                <a:latin typeface="Calisto MT" pitchFamily="18" charset="0"/>
                <a:cs typeface="Times New Roman" pitchFamily="18" charset="0"/>
              </a:rPr>
              <a:t> così </a:t>
            </a:r>
            <a:r>
              <a:rPr kumimoji="0" lang="it-IT" sz="2200" b="0" i="0" u="none" strike="noStrike" cap="none" normalizeH="0" baseline="0" dirty="0" smtClean="0">
                <a:ln>
                  <a:noFill/>
                </a:ln>
                <a:effectLst/>
                <a:latin typeface="Calisto MT" pitchFamily="18" charset="0"/>
                <a:cs typeface="Times New Roman" pitchFamily="18" charset="0"/>
              </a:rPr>
              <a:t>garantendo                               la continuità e la completezza del percorso assistenziale</a:t>
            </a:r>
          </a:p>
        </p:txBody>
      </p:sp>
      <p:sp>
        <p:nvSpPr>
          <p:cNvPr id="5" name="Cubo 4"/>
          <p:cNvSpPr/>
          <p:nvPr/>
        </p:nvSpPr>
        <p:spPr bwMode="auto">
          <a:xfrm>
            <a:off x="285720" y="571480"/>
            <a:ext cx="1080000" cy="5214974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vert270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4800" b="1" i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PDTA</a:t>
            </a:r>
          </a:p>
        </p:txBody>
      </p:sp>
      <p:sp>
        <p:nvSpPr>
          <p:cNvPr id="6" name="Cubo 5"/>
          <p:cNvSpPr/>
          <p:nvPr/>
        </p:nvSpPr>
        <p:spPr bwMode="auto">
          <a:xfrm>
            <a:off x="1080000" y="571480"/>
            <a:ext cx="3240000" cy="1080000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PDTA Ospedaliero</a:t>
            </a:r>
          </a:p>
        </p:txBody>
      </p:sp>
      <p:sp>
        <p:nvSpPr>
          <p:cNvPr id="7" name="Cubo 6"/>
          <p:cNvSpPr/>
          <p:nvPr/>
        </p:nvSpPr>
        <p:spPr bwMode="auto">
          <a:xfrm>
            <a:off x="1071538" y="2571744"/>
            <a:ext cx="3240000" cy="1080000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PDTA Territoriale</a:t>
            </a:r>
          </a:p>
        </p:txBody>
      </p:sp>
      <p:sp>
        <p:nvSpPr>
          <p:cNvPr id="8" name="Cubo 7"/>
          <p:cNvSpPr/>
          <p:nvPr/>
        </p:nvSpPr>
        <p:spPr bwMode="auto">
          <a:xfrm>
            <a:off x="1071538" y="4706454"/>
            <a:ext cx="3240000" cy="1080000"/>
          </a:xfrm>
          <a:prstGeom prst="cub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2400" b="1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charset="0"/>
              </a:rPr>
              <a:t>PIC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egnaposto contenuto 4"/>
          <p:cNvSpPr>
            <a:spLocks/>
          </p:cNvSpPr>
          <p:nvPr/>
        </p:nvSpPr>
        <p:spPr bwMode="auto">
          <a:xfrm>
            <a:off x="683568" y="476672"/>
            <a:ext cx="7848872" cy="5832648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42900" indent="-342900" algn="ctr">
              <a:lnSpc>
                <a:spcPct val="115000"/>
              </a:lnSpc>
              <a:spcBef>
                <a:spcPct val="20000"/>
              </a:spcBef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MEDICINA GENERALE - NECESSARIO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: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Il riconoscimento che le cure primarie devono essere il punto centrale dei processi assistenziali con forti collegamenti con il resto del sistema.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L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’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erogazione di un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’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assistenza focalizzata sui bisogni individuali della persona, nel suo specifico contesto sociale.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Un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’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assistenza basata sulla popolazione, sulla stratificazione del rischio e su differenti   livelli di intensità 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assistenziale (CCM, Kaiser </a:t>
            </a:r>
            <a:r>
              <a:rPr lang="it-IT" sz="2400" dirty="0" err="1" smtClean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Permanente…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).</a:t>
            </a:r>
            <a:endParaRPr lang="it-IT" sz="2400" dirty="0">
              <a:solidFill>
                <a:schemeClr val="tx1"/>
              </a:solidFill>
              <a:latin typeface="Calisto MT" pitchFamily="18" charset="0"/>
              <a:ea typeface="MS PGothic" pitchFamily="34" charset="-128"/>
              <a:cs typeface="Calibri" pitchFamily="34" charset="0"/>
            </a:endParaRP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 Il passaggio da un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’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assistenza 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“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reattiva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”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 a un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’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assistenza </a:t>
            </a:r>
            <a:r>
              <a:rPr lang="it-IT" alt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“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proattiva</a:t>
            </a:r>
            <a:r>
              <a:rPr lang="it-IT" altLang="it-IT" sz="2400" dirty="0" smtClean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”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.</a:t>
            </a:r>
          </a:p>
          <a:p>
            <a:pPr marL="342900" indent="-342900" algn="just">
              <a:lnSpc>
                <a:spcPct val="115000"/>
              </a:lnSpc>
              <a:spcBef>
                <a:spcPct val="20000"/>
              </a:spcBef>
              <a:buFontTx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ea typeface="MS PGothic" pitchFamily="34" charset="-128"/>
                <a:cs typeface="Calibri" pitchFamily="34" charset="0"/>
              </a:rPr>
              <a:t>Ruolo fondamentale delle forme organizzate …</a:t>
            </a:r>
            <a:endParaRPr lang="it-IT" sz="2400" dirty="0">
              <a:solidFill>
                <a:schemeClr val="tx1"/>
              </a:solidFill>
              <a:latin typeface="Calisto MT" pitchFamily="18" charset="0"/>
              <a:ea typeface="MS PGothic" pitchFamily="34" charset="-128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/>
          <p:nvPr/>
        </p:nvSpPr>
        <p:spPr>
          <a:xfrm>
            <a:off x="539640" y="557808"/>
            <a:ext cx="7925040" cy="710952"/>
          </a:xfrm>
          <a:custGeom>
            <a:avLst>
              <a:gd name="f0" fmla="val 468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 gdRefY="" minY="0" maxY="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1">
            <a:noAutofit/>
          </a:bodyPr>
          <a:lstStyle/>
          <a:p>
            <a:pPr marL="914400" marR="0" lvl="0" indent="-91440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3200" i="0" u="none" strike="noStrike" baseline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ea typeface="Microsoft YaHei" pitchFamily="2"/>
                <a:cs typeface="Mangal" pitchFamily="2"/>
              </a:rPr>
              <a:t>NUOVI SCENARI</a:t>
            </a:r>
          </a:p>
        </p:txBody>
      </p:sp>
      <p:sp>
        <p:nvSpPr>
          <p:cNvPr id="3" name="Segnaposto contenuto 2"/>
          <p:cNvSpPr/>
          <p:nvPr/>
        </p:nvSpPr>
        <p:spPr>
          <a:xfrm>
            <a:off x="899592" y="1772816"/>
            <a:ext cx="7272808" cy="4032448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 w="38100"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anchor="t" anchorCtr="0" compatLnSpc="1">
            <a:noAutofit/>
          </a:bodyPr>
          <a:lstStyle/>
          <a:p>
            <a:pPr marL="514350" marR="0" lvl="0" indent="-51435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Evoluzione </a:t>
            </a:r>
            <a:r>
              <a:rPr lang="it-IT" sz="2400" b="0" i="0" u="none" strike="noStrike" baseline="0" dirty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del contesto </a:t>
            </a: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sociale</a:t>
            </a:r>
          </a:p>
          <a:p>
            <a:pPr marL="514350" marR="0" lvl="0" indent="-51435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Evoluzione </a:t>
            </a:r>
            <a:r>
              <a:rPr lang="it-IT" sz="2400" b="0" i="0" u="none" strike="noStrike" baseline="0" dirty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del contesto sanitario</a:t>
            </a:r>
          </a:p>
          <a:p>
            <a:pPr marL="90488" marR="0" lvl="0" indent="-90488" algn="just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Aumento </a:t>
            </a:r>
            <a:r>
              <a:rPr lang="it-IT" sz="2400" b="0" i="0" u="none" strike="noStrike" baseline="0" dirty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malattie </a:t>
            </a:r>
            <a:r>
              <a:rPr lang="it-IT" sz="2400" b="0" i="0" u="none" strike="noStrike" baseline="0" dirty="0" err="1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cronico-degenerative</a:t>
            </a: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(anche per i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</a:t>
            </a: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successi della sanità</a:t>
            </a:r>
            <a:r>
              <a:rPr lang="it-IT" sz="2400" b="0" i="0" u="none" strike="noStrike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….)</a:t>
            </a:r>
            <a:endParaRPr lang="it-IT" sz="2400" b="0" i="0" u="none" strike="noStrike" baseline="0" dirty="0">
              <a:ln>
                <a:noFill/>
              </a:ln>
              <a:solidFill>
                <a:schemeClr val="tx1"/>
              </a:solidFill>
              <a:latin typeface="Calisto MT" pitchFamily="18" charset="0"/>
              <a:ea typeface="Microsoft YaHei" pitchFamily="2"/>
              <a:cs typeface="Mangal" pitchFamily="2"/>
            </a:endParaRPr>
          </a:p>
          <a:p>
            <a:pPr marL="514350" marR="0" lvl="0" indent="-51435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Bisogni </a:t>
            </a:r>
            <a:r>
              <a:rPr lang="it-IT" sz="2400" b="0" i="0" u="none" strike="noStrike" baseline="0" dirty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sempre più complessi</a:t>
            </a:r>
          </a:p>
          <a:p>
            <a:pPr marL="514350" marR="0" lvl="0" indent="-51435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Presa </a:t>
            </a:r>
            <a:r>
              <a:rPr lang="it-IT" sz="2400" b="0" i="0" u="none" strike="noStrike" baseline="0" dirty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in carico a lungo termine</a:t>
            </a:r>
          </a:p>
          <a:p>
            <a:pPr marL="514350" marR="0" lvl="0" indent="-51435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FFCC00"/>
              </a:buClr>
              <a:buSzPct val="12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 Evoluzione </a:t>
            </a:r>
            <a:r>
              <a:rPr lang="it-IT" sz="2400" b="0" i="0" u="none" strike="noStrike" baseline="0" dirty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organizzativa dei servizi </a:t>
            </a:r>
            <a:r>
              <a:rPr lang="it-IT" sz="2400" b="0" i="0" u="none" strike="noStrike" baseline="0" dirty="0" smtClean="0">
                <a:ln>
                  <a:noFill/>
                </a:ln>
                <a:solidFill>
                  <a:schemeClr val="tx1"/>
                </a:solidFill>
                <a:latin typeface="Calisto MT" pitchFamily="18" charset="0"/>
                <a:ea typeface="Microsoft YaHei" pitchFamily="2"/>
                <a:cs typeface="Mangal" pitchFamily="2"/>
              </a:rPr>
              <a:t>sanitari</a:t>
            </a:r>
          </a:p>
          <a:p>
            <a:pPr marL="90488" lvl="0" hangingPunct="0">
              <a:spcBef>
                <a:spcPts val="799"/>
              </a:spcBef>
              <a:buClr>
                <a:srgbClr val="FFCC00"/>
              </a:buClr>
              <a:buSzPct val="120000"/>
              <a:tabLst>
                <a:tab pos="90488" algn="l"/>
                <a:tab pos="914400" algn="l"/>
                <a:tab pos="1828800" algn="l"/>
                <a:tab pos="2741613" algn="l"/>
                <a:tab pos="3657600" algn="l"/>
                <a:tab pos="4572000" algn="l"/>
                <a:tab pos="5484813" algn="l"/>
                <a:tab pos="6399213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</a:rPr>
              <a:t>Marketing aggressivo dei fattori di rischio per la  salute: tabacco, alcool ….</a:t>
            </a:r>
            <a:endParaRPr lang="it-IT" sz="2400" b="0" i="0" u="none" strike="noStrike" baseline="0" dirty="0">
              <a:ln>
                <a:noFill/>
              </a:ln>
              <a:solidFill>
                <a:schemeClr val="tx1"/>
              </a:solidFill>
              <a:latin typeface="Calisto MT" pitchFamily="18" charset="0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25178" y="548680"/>
            <a:ext cx="7499350" cy="492125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it-IT" sz="2800" dirty="0" smtClean="0">
                <a:latin typeface="Calisto MT" pitchFamily="18" charset="0"/>
                <a:ea typeface="Osaka" charset="-128"/>
              </a:rPr>
              <a:t>Centralità dell</a:t>
            </a:r>
            <a:r>
              <a:rPr lang="it-IT" altLang="it-IT" sz="2800" dirty="0" smtClean="0">
                <a:latin typeface="Calisto MT" pitchFamily="18" charset="0"/>
                <a:ea typeface="Osaka" charset="-128"/>
              </a:rPr>
              <a:t>’</a:t>
            </a:r>
            <a:r>
              <a:rPr lang="it-IT" sz="2800" dirty="0" smtClean="0">
                <a:latin typeface="Calisto MT" pitchFamily="18" charset="0"/>
                <a:ea typeface="Osaka" charset="-128"/>
              </a:rPr>
              <a:t>assistenza primaria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2924944"/>
            <a:ext cx="8424490" cy="2591792"/>
          </a:xfrm>
          <a:gradFill rotWithShape="1">
            <a:gsLst>
              <a:gs pos="0">
                <a:srgbClr val="E0FFF4"/>
              </a:gs>
              <a:gs pos="64999">
                <a:srgbClr val="B2FFE3"/>
              </a:gs>
              <a:gs pos="100000">
                <a:srgbClr val="90FFDA"/>
              </a:gs>
            </a:gsLst>
            <a:lin ang="5400000" scaled="1"/>
          </a:gradFill>
          <a:ln cap="flat">
            <a:solidFill>
              <a:srgbClr val="00CC98"/>
            </a:solidFill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I principali obiettivi ad esse affidati sono: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Promuovere il benessere e affrontare i principali problemi di salute della comunità.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Prendere in carico i pazienti in modo globale.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Favorire la continuità assistenziale.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Concorrere ai processi di governo della domanda.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Misurare il mantenimento e il miglioramento dello stato di salute del singolo e della comunità.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Favorire l</a:t>
            </a:r>
            <a:r>
              <a:rPr lang="it-IT" altLang="it-IT" sz="2000" dirty="0" smtClean="0">
                <a:latin typeface="Calisto MT" pitchFamily="18" charset="0"/>
                <a:cs typeface="Tahoma" pitchFamily="34" charset="0"/>
              </a:rPr>
              <a:t>’</a:t>
            </a:r>
            <a:r>
              <a:rPr lang="it-IT" sz="2000" dirty="0" err="1" smtClean="0">
                <a:latin typeface="Calisto MT" pitchFamily="18" charset="0"/>
                <a:cs typeface="Tahoma" pitchFamily="34" charset="0"/>
              </a:rPr>
              <a:t>empowerment</a:t>
            </a: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 dei pazienti.</a:t>
            </a:r>
          </a:p>
          <a:p>
            <a:pPr lvl="1">
              <a:lnSpc>
                <a:spcPct val="80000"/>
              </a:lnSpc>
              <a:buClr>
                <a:schemeClr val="accent2"/>
              </a:buClr>
              <a:buFont typeface="Wingdings" pitchFamily="2" charset="2"/>
              <a:buChar char="Ø"/>
            </a:pPr>
            <a:endParaRPr lang="it-IT" sz="2000" dirty="0" smtClean="0">
              <a:latin typeface="Calisto MT" pitchFamily="18" charset="0"/>
              <a:cs typeface="Tahoma" pitchFamily="34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Le cure primarie sono riconosciute nelle strategie aziendali, nelle quali viene affidata al distretto la </a:t>
            </a:r>
            <a:r>
              <a:rPr lang="it-IT" sz="2000" i="1" dirty="0" err="1" smtClean="0">
                <a:latin typeface="Calisto MT" pitchFamily="18" charset="0"/>
                <a:cs typeface="Tahoma" pitchFamily="34" charset="0"/>
              </a:rPr>
              <a:t>governance</a:t>
            </a:r>
            <a:r>
              <a:rPr lang="it-IT" sz="2000" i="1" dirty="0" smtClean="0">
                <a:latin typeface="Calisto MT" pitchFamily="18" charset="0"/>
                <a:cs typeface="Tahoma" pitchFamily="34" charset="0"/>
              </a:rPr>
              <a:t> </a:t>
            </a: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del sistema per l</a:t>
            </a:r>
            <a:r>
              <a:rPr lang="it-IT" altLang="it-IT" sz="2000" dirty="0" smtClean="0">
                <a:latin typeface="Calisto MT" pitchFamily="18" charset="0"/>
                <a:cs typeface="Tahoma" pitchFamily="34" charset="0"/>
              </a:rPr>
              <a:t>’</a:t>
            </a: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erogazione di livelli appropriati.</a:t>
            </a:r>
          </a:p>
        </p:txBody>
      </p:sp>
      <p:sp>
        <p:nvSpPr>
          <p:cNvPr id="43013" name="Rettangolo 2"/>
          <p:cNvSpPr>
            <a:spLocks noChangeArrowheads="1"/>
          </p:cNvSpPr>
          <p:nvPr/>
        </p:nvSpPr>
        <p:spPr bwMode="auto">
          <a:xfrm>
            <a:off x="251520" y="1196752"/>
            <a:ext cx="8640960" cy="1672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914400">
              <a:lnSpc>
                <a:spcPct val="80000"/>
              </a:lnSpc>
              <a:spcBef>
                <a:spcPts val="800"/>
              </a:spcBef>
            </a:pPr>
            <a:r>
              <a:rPr lang="it-IT" sz="2000" dirty="0">
                <a:latin typeface="Calisto MT" pitchFamily="18" charset="0"/>
                <a:cs typeface="Tahoma" pitchFamily="34" charset="0"/>
              </a:rPr>
              <a:t>In un contesto fortemente orientato verso il sapere specialistico </a:t>
            </a: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c’è </a:t>
            </a:r>
            <a:r>
              <a:rPr lang="it-IT" sz="2000" dirty="0">
                <a:latin typeface="Calisto MT" pitchFamily="18" charset="0"/>
                <a:cs typeface="Tahoma" pitchFamily="34" charset="0"/>
              </a:rPr>
              <a:t>la necessità di una visione integrata </a:t>
            </a:r>
            <a:r>
              <a:rPr lang="it-IT" sz="2000" dirty="0" smtClean="0">
                <a:latin typeface="Calisto MT" pitchFamily="18" charset="0"/>
                <a:cs typeface="Tahoma" pitchFamily="34" charset="0"/>
              </a:rPr>
              <a:t>e </a:t>
            </a:r>
            <a:r>
              <a:rPr lang="it-IT" sz="2000" dirty="0">
                <a:latin typeface="Calisto MT" pitchFamily="18" charset="0"/>
                <a:cs typeface="Tahoma" pitchFamily="34" charset="0"/>
              </a:rPr>
              <a:t>olistica dei problemi di salute, delle singole persone e della comunità a cui esse afferiscono.</a:t>
            </a:r>
          </a:p>
          <a:p>
            <a:pPr algn="just" defTabSz="914400">
              <a:lnSpc>
                <a:spcPct val="80000"/>
              </a:lnSpc>
              <a:spcBef>
                <a:spcPts val="800"/>
              </a:spcBef>
            </a:pPr>
            <a:r>
              <a:rPr lang="it-IT" sz="2000" dirty="0">
                <a:latin typeface="Calisto MT" pitchFamily="18" charset="0"/>
                <a:cs typeface="Tahoma" pitchFamily="34" charset="0"/>
              </a:rPr>
              <a:t>Tale compito è affidato anche alle cure primarie, in particolare alla medicina generalista e alle altre componenti dell</a:t>
            </a:r>
            <a:r>
              <a:rPr lang="it-IT" altLang="it-IT" sz="2000" dirty="0">
                <a:latin typeface="Calisto MT" pitchFamily="18" charset="0"/>
                <a:cs typeface="Tahoma" pitchFamily="34" charset="0"/>
              </a:rPr>
              <a:t>’</a:t>
            </a:r>
            <a:r>
              <a:rPr lang="it-IT" sz="2000" dirty="0">
                <a:latin typeface="Calisto MT" pitchFamily="18" charset="0"/>
                <a:cs typeface="Tahoma" pitchFamily="34" charset="0"/>
              </a:rPr>
              <a:t>assistenza convenzionata, in una logica di rete. </a:t>
            </a:r>
          </a:p>
        </p:txBody>
      </p:sp>
      <p:pic>
        <p:nvPicPr>
          <p:cNvPr id="430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3"/>
            <a:ext cx="1692275" cy="595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179512" y="53938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D. </a:t>
            </a:r>
            <a:r>
              <a:rPr lang="it-IT" dirty="0" err="1" smtClean="0"/>
              <a:t>Bellentani</a:t>
            </a:r>
            <a:endParaRPr lang="it-IT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66750"/>
            <a:ext cx="7620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67680" y="108000"/>
            <a:ext cx="4716804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PIANO NAZIONALE CRONICITA’</a:t>
            </a:r>
            <a:endParaRPr lang="it-IT" sz="22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63" y="642938"/>
            <a:ext cx="73056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sellaDiTesto 3"/>
          <p:cNvSpPr txBox="1"/>
          <p:nvPr/>
        </p:nvSpPr>
        <p:spPr>
          <a:xfrm>
            <a:off x="267680" y="108000"/>
            <a:ext cx="4716804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PIANO NAZIONALE CRONICITA’</a:t>
            </a:r>
            <a:endParaRPr lang="it-IT" sz="22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7 2"/>
          <p:cNvCxnSpPr/>
          <p:nvPr/>
        </p:nvCxnSpPr>
        <p:spPr>
          <a:xfrm>
            <a:off x="827584" y="2594808"/>
            <a:ext cx="1656184" cy="864096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7 4"/>
          <p:cNvCxnSpPr/>
          <p:nvPr/>
        </p:nvCxnSpPr>
        <p:spPr>
          <a:xfrm flipV="1">
            <a:off x="2483768" y="2594808"/>
            <a:ext cx="2376264" cy="864096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7 6"/>
          <p:cNvCxnSpPr/>
          <p:nvPr/>
        </p:nvCxnSpPr>
        <p:spPr>
          <a:xfrm>
            <a:off x="4860032" y="2594808"/>
            <a:ext cx="1944216" cy="792088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7 8"/>
          <p:cNvCxnSpPr/>
          <p:nvPr/>
        </p:nvCxnSpPr>
        <p:spPr>
          <a:xfrm flipV="1">
            <a:off x="6804248" y="2450792"/>
            <a:ext cx="2088232" cy="936104"/>
          </a:xfrm>
          <a:prstGeom prst="curvedConnector3">
            <a:avLst>
              <a:gd name="adj1" fmla="val 50000"/>
            </a:avLst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Goccia 9"/>
          <p:cNvSpPr/>
          <p:nvPr/>
        </p:nvSpPr>
        <p:spPr>
          <a:xfrm rot="8573252">
            <a:off x="2111209" y="2501842"/>
            <a:ext cx="764477" cy="814851"/>
          </a:xfrm>
          <a:prstGeom prst="teardrop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Goccia 14"/>
          <p:cNvSpPr/>
          <p:nvPr/>
        </p:nvSpPr>
        <p:spPr>
          <a:xfrm rot="8573252">
            <a:off x="3783127" y="1734809"/>
            <a:ext cx="764477" cy="814851"/>
          </a:xfrm>
          <a:prstGeom prst="teardrop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Goccia 15"/>
          <p:cNvSpPr/>
          <p:nvPr/>
        </p:nvSpPr>
        <p:spPr>
          <a:xfrm rot="8573252">
            <a:off x="5295295" y="1775860"/>
            <a:ext cx="764477" cy="814851"/>
          </a:xfrm>
          <a:prstGeom prst="teardrop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Goccia 16"/>
          <p:cNvSpPr/>
          <p:nvPr/>
        </p:nvSpPr>
        <p:spPr>
          <a:xfrm rot="8573252">
            <a:off x="7008156" y="2351924"/>
            <a:ext cx="764477" cy="814851"/>
          </a:xfrm>
          <a:prstGeom prst="teardrop">
            <a:avLst/>
          </a:prstGeom>
          <a:noFill/>
          <a:ln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CasellaDiTesto 17"/>
          <p:cNvSpPr txBox="1"/>
          <p:nvPr/>
        </p:nvSpPr>
        <p:spPr>
          <a:xfrm>
            <a:off x="3240360" y="3458904"/>
            <a:ext cx="26277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C00000"/>
                </a:solidFill>
              </a:rPr>
              <a:t>Percorso  sanitario della persona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288032" y="2234768"/>
            <a:ext cx="1547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002060"/>
                </a:solidFill>
              </a:rPr>
              <a:t>MMG</a:t>
            </a:r>
          </a:p>
          <a:p>
            <a:r>
              <a:rPr lang="it-IT" b="1" dirty="0" smtClean="0">
                <a:solidFill>
                  <a:srgbClr val="002060"/>
                </a:solidFill>
              </a:rPr>
              <a:t>PLS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728192" y="215346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Specialista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732240" y="1987787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Specialista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672408" y="1442680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Ricovero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5184576" y="1433388"/>
            <a:ext cx="154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C00000"/>
                </a:solidFill>
              </a:rPr>
              <a:t>Ricovero</a:t>
            </a:r>
            <a:endParaRPr lang="it-IT" b="1" dirty="0">
              <a:solidFill>
                <a:srgbClr val="C00000"/>
              </a:solidFill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79512" y="4941168"/>
            <a:ext cx="8784976" cy="1554272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900" b="1" dirty="0" smtClean="0">
                <a:solidFill>
                  <a:srgbClr val="002060"/>
                </a:solidFill>
              </a:rPr>
              <a:t>QUESTO E’ QUELLO CHE AVEVO CAPITO INTORNO ALLA FINE DEL MILLENNIO SCORSO QUANDO IN SIMG SI ARGOMENTAVA </a:t>
            </a:r>
            <a:r>
              <a:rPr lang="it-IT" sz="1900" b="1" dirty="0" err="1" smtClean="0">
                <a:solidFill>
                  <a:srgbClr val="002060"/>
                </a:solidFill>
              </a:rPr>
              <a:t>DI</a:t>
            </a:r>
            <a:r>
              <a:rPr lang="it-IT" sz="1900" b="1" dirty="0" smtClean="0">
                <a:solidFill>
                  <a:srgbClr val="002060"/>
                </a:solidFill>
              </a:rPr>
              <a:t> “DISEASE MANAGEMENT”….</a:t>
            </a:r>
          </a:p>
          <a:p>
            <a:pPr algn="ctr"/>
            <a:endParaRPr lang="it-IT" sz="1900" b="1" dirty="0">
              <a:solidFill>
                <a:srgbClr val="002060"/>
              </a:solidFill>
            </a:endParaRPr>
          </a:p>
          <a:p>
            <a:pPr algn="ctr"/>
            <a:r>
              <a:rPr lang="it-IT" sz="1900" b="1" dirty="0" smtClean="0">
                <a:solidFill>
                  <a:srgbClr val="C00000"/>
                </a:solidFill>
              </a:rPr>
              <a:t>E DA ALLORA SI  COMINCIO’ A PARLARE  </a:t>
            </a:r>
            <a:r>
              <a:rPr lang="it-IT" sz="1900" b="1" dirty="0" err="1" smtClean="0">
                <a:solidFill>
                  <a:srgbClr val="C00000"/>
                </a:solidFill>
              </a:rPr>
              <a:t>DI</a:t>
            </a:r>
            <a:r>
              <a:rPr lang="it-IT" sz="1900" b="1" dirty="0" smtClean="0">
                <a:solidFill>
                  <a:srgbClr val="C00000"/>
                </a:solidFill>
              </a:rPr>
              <a:t>  MANAGED CARE, GESTIONE INTEGRATA …</a:t>
            </a:r>
          </a:p>
          <a:p>
            <a:pPr algn="ctr"/>
            <a:r>
              <a:rPr lang="it-IT" sz="1900" b="1" dirty="0" smtClean="0">
                <a:solidFill>
                  <a:srgbClr val="C00000"/>
                </a:solidFill>
              </a:rPr>
              <a:t>… CLINICAL GOVERNANCE …</a:t>
            </a:r>
            <a:endParaRPr lang="it-IT" sz="1900" b="1" dirty="0">
              <a:solidFill>
                <a:srgbClr val="C00000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179512" y="722600"/>
            <a:ext cx="8784976" cy="38164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CasellaDiTesto 29"/>
          <p:cNvSpPr txBox="1"/>
          <p:nvPr/>
        </p:nvSpPr>
        <p:spPr>
          <a:xfrm>
            <a:off x="267680" y="108000"/>
            <a:ext cx="3371436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SIMG – FINE ANNI ‘90 </a:t>
            </a:r>
            <a:endParaRPr lang="it-IT" sz="22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556792"/>
            <a:ext cx="7200800" cy="3231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alisto MT" pitchFamily="18" charset="0"/>
              </a:rPr>
              <a:t>CREAZIONE </a:t>
            </a:r>
            <a:r>
              <a:rPr lang="it-IT" sz="3600" dirty="0" err="1" smtClean="0">
                <a:solidFill>
                  <a:schemeClr val="tx1"/>
                </a:solidFill>
                <a:latin typeface="Calisto MT" pitchFamily="18" charset="0"/>
              </a:rPr>
              <a:t>DI</a:t>
            </a:r>
            <a:r>
              <a:rPr lang="it-IT" sz="3600" dirty="0" smtClean="0">
                <a:solidFill>
                  <a:schemeClr val="tx1"/>
                </a:solidFill>
                <a:latin typeface="Calisto MT" pitchFamily="18" charset="0"/>
              </a:rPr>
              <a:t> UNA RETE</a:t>
            </a:r>
          </a:p>
          <a:p>
            <a:pPr algn="ctr"/>
            <a:endParaRPr lang="it-IT" sz="24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Parlare un linguaggio condiviso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Coordinamento dei percorsi di cura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Comunicazione fra gli attori del sistema</a:t>
            </a:r>
          </a:p>
          <a:p>
            <a:pPr algn="just">
              <a:lnSpc>
                <a:spcPct val="150000"/>
              </a:lnSpc>
            </a:pPr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971600" y="1556792"/>
            <a:ext cx="7200800" cy="387798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3600" dirty="0" smtClean="0">
                <a:solidFill>
                  <a:schemeClr val="tx1"/>
                </a:solidFill>
                <a:latin typeface="Calisto MT" pitchFamily="18" charset="0"/>
              </a:rPr>
              <a:t>CREAZIONE </a:t>
            </a:r>
            <a:r>
              <a:rPr lang="it-IT" sz="3600" dirty="0" err="1" smtClean="0">
                <a:solidFill>
                  <a:schemeClr val="tx1"/>
                </a:solidFill>
                <a:latin typeface="Calisto MT" pitchFamily="18" charset="0"/>
              </a:rPr>
              <a:t>DI</a:t>
            </a:r>
            <a:r>
              <a:rPr lang="it-IT" sz="3600" dirty="0" smtClean="0">
                <a:solidFill>
                  <a:schemeClr val="tx1"/>
                </a:solidFill>
                <a:latin typeface="Calisto MT" pitchFamily="18" charset="0"/>
              </a:rPr>
              <a:t> UNA RETE</a:t>
            </a:r>
          </a:p>
          <a:p>
            <a:pPr algn="ctr"/>
            <a:endParaRPr lang="it-IT" sz="24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Parlare un linguaggio condiviso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Coordinamento dei percorsi di cura 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Comunicazione fra gli attori del sistema</a:t>
            </a: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it-IT" sz="2800" dirty="0" smtClean="0">
                <a:solidFill>
                  <a:schemeClr val="tx1"/>
                </a:solidFill>
                <a:latin typeface="Calisto MT" pitchFamily="18" charset="0"/>
              </a:rPr>
              <a:t> In pratica far coesistere due o più mondi …..</a:t>
            </a:r>
            <a:endParaRPr lang="it-IT" sz="2800" dirty="0">
              <a:solidFill>
                <a:schemeClr val="tx1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50825" y="542836"/>
          <a:ext cx="8642350" cy="576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51911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i="0" u="none" dirty="0" smtClean="0"/>
                        <a:t>SISTEMA OSPEDALIERO E SISTEMA ASSISTENZA PRIMARIA</a:t>
                      </a:r>
                      <a:endParaRPr lang="it-IT" sz="2400" b="1" i="0" u="none" dirty="0"/>
                    </a:p>
                  </a:txBody>
                  <a:tcPr marL="91455" marR="91455" marT="45704" marB="45704"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18424">
                <a:tc>
                  <a:txBody>
                    <a:bodyPr/>
                    <a:lstStyle/>
                    <a:p>
                      <a:pPr algn="ctr"/>
                      <a:r>
                        <a:rPr lang="it-IT" sz="2200" b="1" i="0" u="none" dirty="0" smtClean="0">
                          <a:solidFill>
                            <a:srgbClr val="C00000"/>
                          </a:solidFill>
                        </a:rPr>
                        <a:t>Assistenza</a:t>
                      </a:r>
                      <a:r>
                        <a:rPr lang="it-IT" sz="2200" b="1" i="0" u="none" baseline="0" dirty="0" smtClean="0">
                          <a:solidFill>
                            <a:srgbClr val="C00000"/>
                          </a:solidFill>
                        </a:rPr>
                        <a:t> Ospedaliera</a:t>
                      </a:r>
                    </a:p>
                    <a:p>
                      <a:pPr algn="ctr"/>
                      <a:r>
                        <a:rPr lang="it-IT" sz="2200" b="1" i="0" u="none" baseline="0" dirty="0" smtClean="0">
                          <a:solidFill>
                            <a:srgbClr val="C00000"/>
                          </a:solidFill>
                        </a:rPr>
                        <a:t>(paradigma dell’attesa)</a:t>
                      </a:r>
                      <a:endParaRPr lang="it-IT" sz="2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i="0" u="none" dirty="0" smtClean="0">
                          <a:solidFill>
                            <a:srgbClr val="C00000"/>
                          </a:solidFill>
                        </a:rPr>
                        <a:t>Assistenza Primaria</a:t>
                      </a:r>
                    </a:p>
                    <a:p>
                      <a:pPr algn="ctr"/>
                      <a:r>
                        <a:rPr lang="it-IT" sz="2200" b="1" i="0" u="none" dirty="0" smtClean="0">
                          <a:solidFill>
                            <a:srgbClr val="C00000"/>
                          </a:solidFill>
                        </a:rPr>
                        <a:t>(paradigma dell’iniziativa)</a:t>
                      </a:r>
                      <a:endParaRPr lang="it-IT" sz="2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err="1" smtClean="0">
                          <a:solidFill>
                            <a:srgbClr val="002060"/>
                          </a:solidFill>
                        </a:rPr>
                        <a:t>Intensività</a:t>
                      </a:r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 tecno-assistenziale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ed elevata standardizzazione dei processi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err="1" smtClean="0">
                          <a:solidFill>
                            <a:srgbClr val="002060"/>
                          </a:solidFill>
                        </a:rPr>
                        <a:t>Estensività</a:t>
                      </a:r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 socio-assistenziale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e modularità della risposta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Orientato a produzione di prestazioni ed alla cura dell’episodio acuto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E’ orientato alla gestione di processi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assistenziali e alla continuità delle cure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Presidia l’efficienza e i risultati sull’episodio acuto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Presidia l’efficacia e i risultati sul benessere della persona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Tende all’ accentramento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e alla verticalità per realizzare economie di scala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Tende al decentramento e alla orizzontalità per valorizzare il capitale sociale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519110">
                <a:tc>
                  <a:txBody>
                    <a:bodyPr/>
                    <a:lstStyle/>
                    <a:p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Punta all’eccellenza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Punta all’equità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b="1" i="0" u="none" dirty="0" smtClean="0"/>
                        <a:t>L’integrazione tra i due sistemi</a:t>
                      </a:r>
                      <a:r>
                        <a:rPr lang="it-IT" sz="2000" b="1" i="0" u="none" baseline="0" dirty="0" smtClean="0"/>
                        <a:t> avviene attraverso la costituzione di un’unica rete assistenziale</a:t>
                      </a:r>
                      <a:endParaRPr lang="it-IT" sz="2000" b="1" i="0" u="none" dirty="0"/>
                    </a:p>
                  </a:txBody>
                  <a:tcPr marL="91455" marR="91455" marT="45704" marB="45704"/>
                </a:tc>
                <a:tc hMerge="1">
                  <a:txBody>
                    <a:bodyPr/>
                    <a:lstStyle/>
                    <a:p>
                      <a:pPr algn="just"/>
                      <a:endParaRPr lang="it-IT" sz="18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1520" y="64533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Maciocco</a:t>
            </a:r>
            <a:r>
              <a:rPr lang="it-IT" dirty="0" smtClean="0"/>
              <a:t>, 2006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250825" y="542836"/>
          <a:ext cx="8642350" cy="57664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1175"/>
                <a:gridCol w="4321175"/>
              </a:tblGrid>
              <a:tr h="519110"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i="0" u="none" dirty="0" smtClean="0"/>
                        <a:t>SISTEMA OSPEDALIERO E SISTEMA ASSISTENZA PRIMARIA</a:t>
                      </a:r>
                      <a:endParaRPr lang="it-IT" sz="2400" b="1" i="0" u="none" dirty="0"/>
                    </a:p>
                  </a:txBody>
                  <a:tcPr marL="91455" marR="91455" marT="45704" marB="45704" anchor="ctr"/>
                </a:tc>
                <a:tc hMerge="1"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</a:tr>
              <a:tr h="918424">
                <a:tc>
                  <a:txBody>
                    <a:bodyPr/>
                    <a:lstStyle/>
                    <a:p>
                      <a:pPr algn="ctr"/>
                      <a:r>
                        <a:rPr lang="it-IT" sz="2200" b="1" i="0" u="none" dirty="0" smtClean="0">
                          <a:solidFill>
                            <a:srgbClr val="C00000"/>
                          </a:solidFill>
                        </a:rPr>
                        <a:t>Assistenza</a:t>
                      </a:r>
                      <a:r>
                        <a:rPr lang="it-IT" sz="2200" b="1" i="0" u="none" baseline="0" dirty="0" smtClean="0">
                          <a:solidFill>
                            <a:srgbClr val="C00000"/>
                          </a:solidFill>
                        </a:rPr>
                        <a:t> Ospedaliera</a:t>
                      </a:r>
                    </a:p>
                    <a:p>
                      <a:pPr algn="ctr"/>
                      <a:r>
                        <a:rPr lang="it-IT" sz="2200" b="1" i="0" u="none" baseline="0" dirty="0" smtClean="0">
                          <a:solidFill>
                            <a:srgbClr val="C00000"/>
                          </a:solidFill>
                        </a:rPr>
                        <a:t>(paradigma dell’attesa)</a:t>
                      </a:r>
                      <a:endParaRPr lang="it-IT" sz="2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b="1" i="0" u="none" dirty="0" smtClean="0">
                          <a:solidFill>
                            <a:srgbClr val="C00000"/>
                          </a:solidFill>
                        </a:rPr>
                        <a:t>Assistenza Primaria</a:t>
                      </a:r>
                    </a:p>
                    <a:p>
                      <a:pPr algn="ctr"/>
                      <a:r>
                        <a:rPr lang="it-IT" sz="2200" b="1" i="0" u="none" dirty="0" smtClean="0">
                          <a:solidFill>
                            <a:srgbClr val="C00000"/>
                          </a:solidFill>
                        </a:rPr>
                        <a:t>(paradigma dell’iniziativa)</a:t>
                      </a:r>
                      <a:endParaRPr lang="it-IT" sz="2200" b="1" i="0" u="none" dirty="0">
                        <a:solidFill>
                          <a:srgbClr val="C0000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err="1" smtClean="0">
                          <a:solidFill>
                            <a:srgbClr val="002060"/>
                          </a:solidFill>
                        </a:rPr>
                        <a:t>Intensività</a:t>
                      </a:r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 tecno-assistenziale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ed elevata standardizzazione dei processi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err="1" smtClean="0">
                          <a:solidFill>
                            <a:srgbClr val="002060"/>
                          </a:solidFill>
                        </a:rPr>
                        <a:t>Estensività</a:t>
                      </a:r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 socio-assistenziale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e modularità della risposta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Orientato a produzione di prestazioni ed alla cura dell’episodio acuto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E’ orientato alla gestione di processi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assistenziali e alla continuità delle cure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Presidia l’efficienza e i risultati sull’episodio acuto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Presidia l’efficacia e i risultati sul benessere della persona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Tende all’ accentramento</a:t>
                      </a:r>
                      <a:r>
                        <a:rPr lang="it-IT" sz="2000" b="1" i="0" u="none" baseline="0" dirty="0" smtClean="0">
                          <a:solidFill>
                            <a:srgbClr val="002060"/>
                          </a:solidFill>
                        </a:rPr>
                        <a:t> e alla verticalità per realizzare economie di scala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Tende al decentramento e alla orizzontalità per valorizzare il capitale sociale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519110">
                <a:tc>
                  <a:txBody>
                    <a:bodyPr/>
                    <a:lstStyle/>
                    <a:p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Punta all’eccellenza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  <a:tc>
                  <a:txBody>
                    <a:bodyPr/>
                    <a:lstStyle/>
                    <a:p>
                      <a:r>
                        <a:rPr lang="it-IT" sz="2000" b="1" i="0" u="none" dirty="0" smtClean="0">
                          <a:solidFill>
                            <a:srgbClr val="002060"/>
                          </a:solidFill>
                        </a:rPr>
                        <a:t>Punta all’equità</a:t>
                      </a:r>
                      <a:endParaRPr lang="it-IT" sz="2000" b="1" i="0" u="none" dirty="0">
                        <a:solidFill>
                          <a:srgbClr val="002060"/>
                        </a:solidFill>
                      </a:endParaRPr>
                    </a:p>
                  </a:txBody>
                  <a:tcPr marL="91455" marR="91455" marT="45704" marB="45704"/>
                </a:tc>
              </a:tr>
              <a:tr h="674201">
                <a:tc gridSpan="2">
                  <a:txBody>
                    <a:bodyPr/>
                    <a:lstStyle/>
                    <a:p>
                      <a:pPr algn="ctr"/>
                      <a:r>
                        <a:rPr lang="it-IT" sz="2000" b="1" i="0" u="none" dirty="0" smtClean="0"/>
                        <a:t>L’integrazione tra i due sistemi</a:t>
                      </a:r>
                      <a:r>
                        <a:rPr lang="it-IT" sz="2000" b="1" i="0" u="none" baseline="0" dirty="0" smtClean="0"/>
                        <a:t> avviene attraverso la costituzione di un’unica rete assistenziale</a:t>
                      </a:r>
                      <a:endParaRPr lang="it-IT" sz="2000" b="1" i="0" u="none" dirty="0"/>
                    </a:p>
                  </a:txBody>
                  <a:tcPr marL="91455" marR="91455" marT="45704" marB="45704"/>
                </a:tc>
                <a:tc hMerge="1">
                  <a:txBody>
                    <a:bodyPr/>
                    <a:lstStyle/>
                    <a:p>
                      <a:pPr algn="just"/>
                      <a:endParaRPr lang="it-IT" sz="18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CasellaDiTesto 2"/>
          <p:cNvSpPr txBox="1"/>
          <p:nvPr/>
        </p:nvSpPr>
        <p:spPr>
          <a:xfrm>
            <a:off x="251520" y="645333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Maciocco</a:t>
            </a:r>
            <a:r>
              <a:rPr lang="it-IT" dirty="0" smtClean="0"/>
              <a:t>, 2006</a:t>
            </a:r>
            <a:endParaRPr lang="it-IT" dirty="0"/>
          </a:p>
        </p:txBody>
      </p:sp>
      <p:sp>
        <p:nvSpPr>
          <p:cNvPr id="4" name="WordArt 3" descr="Marmo bianco"/>
          <p:cNvSpPr>
            <a:spLocks noChangeArrowheads="1" noChangeShapeType="1" noTextEdit="1"/>
          </p:cNvSpPr>
          <p:nvPr/>
        </p:nvSpPr>
        <p:spPr bwMode="auto">
          <a:xfrm rot="-2108994">
            <a:off x="684129" y="3037605"/>
            <a:ext cx="3652589" cy="658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Sistema sincronico</a:t>
            </a:r>
          </a:p>
        </p:txBody>
      </p:sp>
      <p:sp>
        <p:nvSpPr>
          <p:cNvPr id="5" name="WordArt 4" descr="Marmo bianco"/>
          <p:cNvSpPr>
            <a:spLocks noChangeArrowheads="1" noChangeShapeType="1" noTextEdit="1"/>
          </p:cNvSpPr>
          <p:nvPr/>
        </p:nvSpPr>
        <p:spPr bwMode="auto">
          <a:xfrm rot="1799279">
            <a:off x="4616563" y="3092246"/>
            <a:ext cx="4277698" cy="5623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 Black"/>
              </a:rPr>
              <a:t>Sistema diacronico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578671" y="6381328"/>
            <a:ext cx="54578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altLang="it-IT" sz="2000" dirty="0">
                <a:latin typeface="Calisto MT" pitchFamily="18" charset="0"/>
              </a:rPr>
              <a:t> </a:t>
            </a:r>
            <a:r>
              <a:rPr lang="it-IT" altLang="it-IT" sz="2000" dirty="0" err="1">
                <a:latin typeface="Calisto MT" pitchFamily="18" charset="0"/>
              </a:rPr>
              <a:t>Krogstad</a:t>
            </a:r>
            <a:r>
              <a:rPr lang="it-IT" altLang="it-IT" sz="2000" dirty="0">
                <a:latin typeface="Calisto MT" pitchFamily="18" charset="0"/>
              </a:rPr>
              <a:t> U, ET AL BMJ  324;  2002 </a:t>
            </a:r>
            <a:r>
              <a:rPr lang="it-IT" altLang="it-IT" sz="2000" dirty="0" err="1">
                <a:latin typeface="Calisto MT" pitchFamily="18" charset="0"/>
              </a:rPr>
              <a:t>bmj.com</a:t>
            </a:r>
            <a:endParaRPr lang="it-IT" altLang="it-IT" sz="2000" dirty="0">
              <a:latin typeface="Calisto MT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539750" y="1124744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it-IT" altLang="it-IT" sz="2800" dirty="0">
                <a:latin typeface="Calisto MT" pitchFamily="18" charset="0"/>
              </a:rPr>
              <a:t>Barriere organizzative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39750" y="2060848"/>
            <a:ext cx="8064500" cy="421891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spAutoFit/>
          </a:bodyPr>
          <a:lstStyle/>
          <a:p>
            <a:pPr algn="ctr">
              <a:lnSpc>
                <a:spcPct val="0"/>
              </a:lnSpc>
              <a:spcBef>
                <a:spcPct val="50000"/>
              </a:spcBef>
              <a:defRPr/>
            </a:pPr>
            <a:endParaRPr lang="it-IT" altLang="it-IT" sz="2300" dirty="0">
              <a:latin typeface="Calisto MT" pitchFamily="18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Inadeguata </a:t>
            </a:r>
            <a:r>
              <a:rPr lang="it-IT" altLang="it-IT" sz="2300" dirty="0">
                <a:latin typeface="Calisto MT" pitchFamily="18" charset="0"/>
              </a:rPr>
              <a:t>educazione del </a:t>
            </a:r>
            <a:r>
              <a:rPr lang="it-IT" altLang="it-IT" sz="2300" dirty="0" err="1">
                <a:latin typeface="Calisto MT" pitchFamily="18" charset="0"/>
              </a:rPr>
              <a:t>pz</a:t>
            </a:r>
            <a:r>
              <a:rPr lang="it-IT" altLang="it-IT" sz="2300" dirty="0">
                <a:latin typeface="Calisto MT" pitchFamily="18" charset="0"/>
              </a:rPr>
              <a:t> su malattia e trattamenti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Scarsa </a:t>
            </a:r>
            <a:r>
              <a:rPr lang="it-IT" altLang="it-IT" sz="2300" dirty="0">
                <a:latin typeface="Calisto MT" pitchFamily="18" charset="0"/>
              </a:rPr>
              <a:t>comunicazione medico-paziente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Scarsa </a:t>
            </a:r>
            <a:r>
              <a:rPr lang="it-IT" altLang="it-IT" sz="2300" dirty="0">
                <a:latin typeface="Calisto MT" pitchFamily="18" charset="0"/>
              </a:rPr>
              <a:t>comunicazione tra Ospedale e Medico di MG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Inadeguato </a:t>
            </a:r>
            <a:r>
              <a:rPr lang="it-IT" altLang="it-IT" sz="2300" dirty="0">
                <a:latin typeface="Calisto MT" pitchFamily="18" charset="0"/>
              </a:rPr>
              <a:t>monitoraggio della malattia post-dimissione</a:t>
            </a:r>
          </a:p>
          <a:p>
            <a:pPr>
              <a:lnSpc>
                <a:spcPct val="8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Inadeguato </a:t>
            </a:r>
            <a:r>
              <a:rPr lang="it-IT" altLang="it-IT" sz="2300" dirty="0">
                <a:latin typeface="Calisto MT" pitchFamily="18" charset="0"/>
              </a:rPr>
              <a:t>monitoraggio dei trattamenti post-dimissione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Indisponibilità </a:t>
            </a:r>
            <a:r>
              <a:rPr lang="it-IT" altLang="it-IT" sz="2300" dirty="0">
                <a:latin typeface="Calisto MT" pitchFamily="18" charset="0"/>
              </a:rPr>
              <a:t>di contatto con il personale del team ospedaliero in caso di sintomi di allarme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Inadeguata </a:t>
            </a:r>
            <a:r>
              <a:rPr lang="it-IT" altLang="it-IT" sz="2300" dirty="0">
                <a:latin typeface="Calisto MT" pitchFamily="18" charset="0"/>
              </a:rPr>
              <a:t>assistenza domiciliare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Interventi </a:t>
            </a:r>
            <a:r>
              <a:rPr lang="it-IT" altLang="it-IT" sz="2300" dirty="0">
                <a:latin typeface="Calisto MT" pitchFamily="18" charset="0"/>
              </a:rPr>
              <a:t>di follow-up ritardati e diluiti</a:t>
            </a:r>
          </a:p>
          <a:p>
            <a:pPr>
              <a:lnSpc>
                <a:spcPct val="6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it-IT" altLang="it-IT" sz="2300" dirty="0" smtClean="0">
                <a:latin typeface="Calisto MT" pitchFamily="18" charset="0"/>
              </a:rPr>
              <a:t> Dimissione </a:t>
            </a:r>
            <a:r>
              <a:rPr lang="it-IT" altLang="it-IT" sz="2300" dirty="0">
                <a:latin typeface="Calisto MT" pitchFamily="18" charset="0"/>
              </a:rPr>
              <a:t>prematura (DRG potrebbero premiare la brevità)</a:t>
            </a:r>
          </a:p>
        </p:txBody>
      </p:sp>
      <p:pic>
        <p:nvPicPr>
          <p:cNvPr id="5" name="Picture 7" descr="ANd9GcTlfpEUPu7H5UY_YHrjqX3qk7sDguyT7MP-Z85dTEvoTCrCQHND"/>
          <p:cNvPicPr>
            <a:picLocks noChangeAspect="1" noChangeArrowheads="1"/>
          </p:cNvPicPr>
          <p:nvPr/>
        </p:nvPicPr>
        <p:blipFill>
          <a:blip r:embed="rId2" cstate="print"/>
          <a:srcRect t="-21" r="3189" b="4500"/>
          <a:stretch>
            <a:fillRect/>
          </a:stretch>
        </p:blipFill>
        <p:spPr bwMode="auto">
          <a:xfrm>
            <a:off x="6372200" y="548259"/>
            <a:ext cx="2232248" cy="1408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46248" y="44624"/>
            <a:ext cx="77981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it-IT" altLang="it-IT" sz="3200" dirty="0">
                <a:latin typeface="Calisto MT" pitchFamily="18" charset="0"/>
              </a:rPr>
              <a:t>Continuità assistenziale Ospedale-Territorio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55576" y="476672"/>
            <a:ext cx="7560840" cy="43088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solidFill>
                  <a:schemeClr val="tx1"/>
                </a:solidFill>
                <a:latin typeface="Calisto MT" pitchFamily="18" charset="0"/>
              </a:rPr>
              <a:t>DUE  MONDI  CHE  NON  HANNO  COMUNICATO …</a:t>
            </a:r>
            <a:endParaRPr lang="it-IT" sz="2200" b="1" dirty="0">
              <a:solidFill>
                <a:schemeClr val="tx1"/>
              </a:solidFill>
              <a:latin typeface="Calisto MT" pitchFamily="18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251520" y="1412776"/>
            <a:ext cx="4248472" cy="4832092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tx1"/>
                </a:solidFill>
                <a:latin typeface="Calisto MT" pitchFamily="18" charset="0"/>
              </a:rPr>
              <a:t>OSPEDALE</a:t>
            </a:r>
          </a:p>
          <a:p>
            <a:endParaRPr lang="it-IT" sz="2200" dirty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 Tentativo di </a:t>
            </a:r>
            <a:r>
              <a:rPr lang="it-IT" sz="2200" dirty="0" err="1" smtClean="0">
                <a:solidFill>
                  <a:schemeClr val="tx1"/>
                </a:solidFill>
                <a:latin typeface="Calisto MT" pitchFamily="18" charset="0"/>
              </a:rPr>
              <a:t>territorializzazione</a:t>
            </a:r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Tecnologia alta ed alto assorbimento di risorse</a:t>
            </a:r>
          </a:p>
          <a:p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Linguaggio diverso:                            	al centro la malattia</a:t>
            </a:r>
          </a:p>
          <a:p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Non conoscenza e non osservanza delle regole</a:t>
            </a:r>
          </a:p>
          <a:p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Rispetto dei PDT?</a:t>
            </a:r>
            <a:endParaRPr lang="it-IT" sz="2200" dirty="0">
              <a:solidFill>
                <a:schemeClr val="tx1"/>
              </a:solidFill>
              <a:latin typeface="Calisto MT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788024" y="1412776"/>
            <a:ext cx="4104456" cy="4832092"/>
          </a:xfrm>
          <a:prstGeom prst="rect">
            <a:avLst/>
          </a:prstGeom>
          <a:noFill/>
          <a:ln w="28575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200" b="1" dirty="0" smtClean="0">
                <a:solidFill>
                  <a:schemeClr val="tx1"/>
                </a:solidFill>
                <a:latin typeface="Calisto MT" pitchFamily="18" charset="0"/>
              </a:rPr>
              <a:t>TERRITORIO</a:t>
            </a:r>
          </a:p>
          <a:p>
            <a:endParaRPr lang="it-IT" sz="2200" dirty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 Eccesso di delega</a:t>
            </a:r>
          </a:p>
          <a:p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Scarsa disponibilità di risorse               ed organizzazione frammentaria</a:t>
            </a:r>
          </a:p>
          <a:p>
            <a:endParaRPr lang="it-IT" sz="2200" dirty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 Linguaggio diverso:	 	           	al centro la persona </a:t>
            </a:r>
          </a:p>
          <a:p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>
                <a:solidFill>
                  <a:schemeClr val="tx1"/>
                </a:solidFill>
                <a:latin typeface="Calisto MT" pitchFamily="18" charset="0"/>
              </a:rPr>
              <a:t> 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Resistenza al nuovo</a:t>
            </a:r>
          </a:p>
          <a:p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endParaRPr lang="it-IT" sz="2200" dirty="0">
              <a:solidFill>
                <a:schemeClr val="tx1"/>
              </a:solidFill>
              <a:latin typeface="Calisto MT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 Rispetto dei PDT?</a:t>
            </a:r>
            <a:endParaRPr lang="it-IT" sz="2200" dirty="0">
              <a:solidFill>
                <a:schemeClr val="tx1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overpic7370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73513" y="188913"/>
            <a:ext cx="4910137" cy="6335712"/>
          </a:xfrm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60363" y="2565400"/>
            <a:ext cx="34925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Ctr="1">
            <a:spAutoFit/>
          </a:bodyPr>
          <a:lstStyle/>
          <a:p>
            <a:pPr algn="ctr">
              <a:spcBef>
                <a:spcPts val="2400"/>
              </a:spcBef>
            </a:pPr>
            <a:r>
              <a:rPr lang="it-IT" altLang="it-IT" sz="3600" dirty="0">
                <a:latin typeface="Calisto MT" pitchFamily="18" charset="0"/>
              </a:rPr>
              <a:t>Dall’acuzie alla cronicità</a:t>
            </a:r>
          </a:p>
        </p:txBody>
      </p:sp>
      <p:sp>
        <p:nvSpPr>
          <p:cNvPr id="4" name="Rettangolo 3"/>
          <p:cNvSpPr/>
          <p:nvPr/>
        </p:nvSpPr>
        <p:spPr>
          <a:xfrm>
            <a:off x="539552" y="2492896"/>
            <a:ext cx="3168352" cy="12961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995936" y="3284984"/>
            <a:ext cx="4896544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611560" y="332656"/>
            <a:ext cx="7848872" cy="5878532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alisto MT" pitchFamily="18" charset="0"/>
              </a:rPr>
              <a:t>CREAZIONE DELLA RETE  (e </a:t>
            </a:r>
            <a:r>
              <a:rPr lang="it-IT" sz="2800" dirty="0" err="1" smtClean="0">
                <a:solidFill>
                  <a:schemeClr val="tx1"/>
                </a:solidFill>
                <a:latin typeface="Calisto MT" pitchFamily="18" charset="0"/>
              </a:rPr>
              <a:t>PDTA…</a:t>
            </a:r>
            <a:r>
              <a:rPr lang="it-IT" sz="2800" dirty="0" smtClean="0">
                <a:solidFill>
                  <a:schemeClr val="tx1"/>
                </a:solidFill>
                <a:latin typeface="Calisto MT" pitchFamily="18" charset="0"/>
              </a:rPr>
              <a:t>)</a:t>
            </a:r>
            <a:endParaRPr lang="it-IT" sz="2800" dirty="0">
              <a:solidFill>
                <a:schemeClr val="tx1"/>
              </a:solidFill>
              <a:latin typeface="Calisto MT" pitchFamily="18" charset="0"/>
            </a:endParaRPr>
          </a:p>
          <a:p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Chi deve fare (quale professionista)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Cosa deve fare 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(procedure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Dove e quando va fatto (</a:t>
            </a:r>
            <a:r>
              <a:rPr lang="it-IT" sz="2400" dirty="0" err="1">
                <a:solidFill>
                  <a:schemeClr val="tx1"/>
                </a:solidFill>
                <a:latin typeface="Calisto MT" pitchFamily="18" charset="0"/>
              </a:rPr>
              <a:t>setting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e 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tempistica) 	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									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                 			    appropriatezza del </a:t>
            </a:r>
            <a:r>
              <a:rPr lang="it-IT" sz="2400" dirty="0" err="1" smtClean="0">
                <a:solidFill>
                  <a:schemeClr val="tx1"/>
                </a:solidFill>
                <a:latin typeface="Calisto MT" pitchFamily="18" charset="0"/>
              </a:rPr>
              <a:t>setting</a:t>
            </a:r>
            <a:endParaRPr lang="it-IT" sz="24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it-IT" sz="24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>
              <a:lnSpc>
                <a:spcPct val="150000"/>
              </a:lnSpc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			    appropriatezza organizzativa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Riorganizzazione della Medicina Generale			(Forme Associative)</a:t>
            </a:r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5580112" y="3933056"/>
            <a:ext cx="0" cy="72008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5580112" y="2852936"/>
            <a:ext cx="0" cy="72008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476672"/>
            <a:ext cx="7200800" cy="2831544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sto MT" pitchFamily="18" charset="0"/>
              </a:rPr>
              <a:t>RIFERIMENTI NORMATIVI</a:t>
            </a:r>
          </a:p>
          <a:p>
            <a:endParaRPr lang="it-IT" sz="22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Calisto MT" pitchFamily="18" charset="0"/>
              </a:rPr>
              <a:t> Legge 13 Settembre 2012, </a:t>
            </a:r>
            <a:r>
              <a:rPr lang="it-IT" sz="2200" dirty="0" err="1" smtClean="0">
                <a:latin typeface="Calisto MT" pitchFamily="18" charset="0"/>
              </a:rPr>
              <a:t>n°</a:t>
            </a:r>
            <a:r>
              <a:rPr lang="it-IT" sz="2200" dirty="0" smtClean="0">
                <a:latin typeface="Calisto MT" pitchFamily="18" charset="0"/>
              </a:rPr>
              <a:t> 158 (Legge </a:t>
            </a:r>
            <a:r>
              <a:rPr lang="it-IT" sz="2200" dirty="0" err="1" smtClean="0">
                <a:latin typeface="Calisto MT" pitchFamily="18" charset="0"/>
              </a:rPr>
              <a:t>Balduzzi</a:t>
            </a:r>
            <a:r>
              <a:rPr lang="it-IT" sz="2200" dirty="0" smtClean="0">
                <a:latin typeface="Calisto MT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Calisto MT" pitchFamily="18" charset="0"/>
              </a:rPr>
              <a:t> Patto della Salute 2014/2016</a:t>
            </a:r>
          </a:p>
          <a:p>
            <a:pPr>
              <a:buFont typeface="Wingdings" pitchFamily="2" charset="2"/>
              <a:buChar char="v"/>
            </a:pPr>
            <a:endParaRPr lang="it-IT" sz="22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v"/>
            </a:pPr>
            <a:endParaRPr lang="it-IT" sz="22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Calisto MT" pitchFamily="18" charset="0"/>
              </a:rPr>
              <a:t> Piano nazionale sulla malattia diabetica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Calisto MT" pitchFamily="18" charset="0"/>
              </a:rPr>
              <a:t> Piano nazionale delle cronicità</a:t>
            </a:r>
            <a:endParaRPr lang="it-IT" sz="2200" dirty="0">
              <a:latin typeface="Calisto MT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404664"/>
            <a:ext cx="7416824" cy="604867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971600" y="476672"/>
            <a:ext cx="7200800" cy="5847755"/>
          </a:xfrm>
          <a:prstGeom prst="rect">
            <a:avLst/>
          </a:prstGeom>
          <a:noFill/>
          <a:ln w="38100"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atin typeface="Calisto MT" pitchFamily="18" charset="0"/>
              </a:rPr>
              <a:t>RIFERIMENTI NORMATIVI</a:t>
            </a:r>
          </a:p>
          <a:p>
            <a:endParaRPr lang="it-IT" sz="2200" dirty="0" smtClean="0">
              <a:latin typeface="Calisto MT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Calisto MT" pitchFamily="18" charset="0"/>
              </a:rPr>
              <a:t> Legge 13 Settembre 2012, </a:t>
            </a:r>
            <a:r>
              <a:rPr lang="it-IT" sz="2200" dirty="0" err="1" smtClean="0">
                <a:latin typeface="Calisto MT" pitchFamily="18" charset="0"/>
              </a:rPr>
              <a:t>n°</a:t>
            </a:r>
            <a:r>
              <a:rPr lang="it-IT" sz="2200" dirty="0" smtClean="0">
                <a:latin typeface="Calisto MT" pitchFamily="18" charset="0"/>
              </a:rPr>
              <a:t> 158 (Legge </a:t>
            </a:r>
            <a:r>
              <a:rPr lang="it-IT" sz="2200" dirty="0" err="1" smtClean="0">
                <a:latin typeface="Calisto MT" pitchFamily="18" charset="0"/>
              </a:rPr>
              <a:t>Balduzzi</a:t>
            </a:r>
            <a:r>
              <a:rPr lang="it-IT" sz="2200" dirty="0" smtClean="0">
                <a:latin typeface="Calisto MT" pitchFamily="18" charset="0"/>
              </a:rPr>
              <a:t>)</a:t>
            </a:r>
          </a:p>
          <a:p>
            <a:pPr>
              <a:buFont typeface="Wingdings" pitchFamily="2" charset="2"/>
              <a:buChar char="v"/>
            </a:pPr>
            <a:r>
              <a:rPr lang="it-IT" sz="2200" dirty="0" smtClean="0">
                <a:latin typeface="Calisto MT" pitchFamily="18" charset="0"/>
              </a:rPr>
              <a:t> Patto della Salute 2014/2016</a:t>
            </a:r>
          </a:p>
          <a:p>
            <a:pPr>
              <a:buFont typeface="Wingdings" pitchFamily="2" charset="2"/>
              <a:buChar char="v"/>
            </a:pPr>
            <a:endParaRPr lang="it-IT" sz="2200" dirty="0" smtClean="0">
              <a:latin typeface="Calisto MT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Rimodellamento delle cure primarie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Forme organizzative sempre più	integrate e </a:t>
            </a:r>
            <a:r>
              <a:rPr lang="it-IT" sz="2200" dirty="0" err="1" smtClean="0">
                <a:latin typeface="Calisto MT" pitchFamily="18" charset="0"/>
              </a:rPr>
              <a:t>multi-professionali</a:t>
            </a:r>
            <a:endParaRPr lang="it-IT" sz="2200" dirty="0" smtClean="0">
              <a:latin typeface="Calisto MT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Presa in carico globale del paziente, specie se affetto da patologia cronica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Spostamento sul Territorio di gran parte dell’ assistenza lasciando al polo ospedaliero la gestione delle acuzie.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Promozione a livello territoriale della salute della  popolazione di riferimento col passaggio dalla medicina di “attesa” a quella di “iniziativa”,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Adozione di sistemi di verifica di appropriatezza,  qualità e sostenibilità dei percorsi di cura.</a:t>
            </a:r>
            <a:endParaRPr lang="it-IT" sz="2200" dirty="0">
              <a:latin typeface="Calisto MT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404664"/>
            <a:ext cx="7416824" cy="604867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0" y="1071546"/>
            <a:ext cx="78105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1928794" y="214290"/>
            <a:ext cx="5237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ACN Medicina Generale</a:t>
            </a:r>
            <a:endParaRPr lang="it-IT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3929066"/>
            <a:ext cx="78053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7901429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ttangolo 4"/>
          <p:cNvSpPr/>
          <p:nvPr/>
        </p:nvSpPr>
        <p:spPr>
          <a:xfrm>
            <a:off x="3071802" y="285728"/>
            <a:ext cx="305083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AIR - Calabria</a:t>
            </a:r>
            <a:endParaRPr lang="it-IT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cxnSp>
        <p:nvCxnSpPr>
          <p:cNvPr id="7" name="Connettore 1 6"/>
          <p:cNvCxnSpPr/>
          <p:nvPr/>
        </p:nvCxnSpPr>
        <p:spPr>
          <a:xfrm>
            <a:off x="428596" y="2772000"/>
            <a:ext cx="6643734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>
            <a:off x="6858016" y="2538000"/>
            <a:ext cx="1357322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>
            <a:off x="3428992" y="4392000"/>
            <a:ext cx="5286412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1 11"/>
          <p:cNvCxnSpPr/>
          <p:nvPr/>
        </p:nvCxnSpPr>
        <p:spPr>
          <a:xfrm>
            <a:off x="1000100" y="4641858"/>
            <a:ext cx="7358114" cy="1588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sellaDiTesto 1"/>
          <p:cNvSpPr txBox="1">
            <a:spLocks noChangeArrowheads="1"/>
          </p:cNvSpPr>
          <p:nvPr/>
        </p:nvSpPr>
        <p:spPr bwMode="auto">
          <a:xfrm>
            <a:off x="611560" y="764704"/>
            <a:ext cx="7920880" cy="5324535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alisto MT" pitchFamily="18" charset="0"/>
              </a:rPr>
              <a:t>CREAZIONE DELLA RETE (e PDTA …)</a:t>
            </a:r>
            <a:endParaRPr lang="it-IT" sz="2800" dirty="0">
              <a:solidFill>
                <a:schemeClr val="tx1"/>
              </a:solidFill>
              <a:latin typeface="Calisto MT" pitchFamily="18" charset="0"/>
            </a:endParaRPr>
          </a:p>
          <a:p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Chi deve fare (quale professionista)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Cosa deve fare 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(procedure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Dove e quando va fatto (</a:t>
            </a:r>
            <a:r>
              <a:rPr lang="it-IT" sz="2400" dirty="0" err="1">
                <a:solidFill>
                  <a:schemeClr val="tx1"/>
                </a:solidFill>
                <a:latin typeface="Calisto MT" pitchFamily="18" charset="0"/>
              </a:rPr>
              <a:t>setting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e 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tempistica)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Che cosa è necessario avere (tecnologie, struttura)	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									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                        		     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risorse						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                umane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						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       	    materiali</a:t>
            </a:r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</p:txBody>
      </p:sp>
      <p:cxnSp>
        <p:nvCxnSpPr>
          <p:cNvPr id="4" name="Connettore 2 3"/>
          <p:cNvCxnSpPr/>
          <p:nvPr/>
        </p:nvCxnSpPr>
        <p:spPr>
          <a:xfrm>
            <a:off x="6084168" y="3789040"/>
            <a:ext cx="0" cy="720080"/>
          </a:xfrm>
          <a:prstGeom prst="straightConnector1">
            <a:avLst/>
          </a:prstGeom>
          <a:ln w="317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asellaDiTesto 1"/>
          <p:cNvSpPr txBox="1">
            <a:spLocks noChangeArrowheads="1"/>
          </p:cNvSpPr>
          <p:nvPr/>
        </p:nvSpPr>
        <p:spPr bwMode="auto">
          <a:xfrm>
            <a:off x="611560" y="1099745"/>
            <a:ext cx="7848872" cy="4705519"/>
          </a:xfrm>
          <a:prstGeom prst="rect">
            <a:avLst/>
          </a:prstGeom>
          <a:noFill/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it-IT" sz="2800" dirty="0" smtClean="0">
                <a:solidFill>
                  <a:schemeClr val="tx1"/>
                </a:solidFill>
                <a:latin typeface="Calisto MT" pitchFamily="18" charset="0"/>
              </a:rPr>
              <a:t>CREAZIONE DELLA RETE (e PDTA …)</a:t>
            </a:r>
            <a:endParaRPr lang="it-IT" sz="2800" dirty="0">
              <a:solidFill>
                <a:schemeClr val="tx1"/>
              </a:solidFill>
              <a:latin typeface="Calisto MT" pitchFamily="18" charset="0"/>
            </a:endParaRPr>
          </a:p>
          <a:p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Numerosità degli erogatori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Eterogeneità dei flussi informativi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 Pluralità di saperi con scarsa 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propensione 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</a:rPr>
              <a:t>alla 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condivisione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</a:rPr>
              <a:t> Necessità di figure intermedie e di collegamento (potrebbe essere il ruolo dei MCPI, previsti anche dal PN Cronicità)</a:t>
            </a:r>
            <a:endParaRPr lang="it-IT" sz="2400" dirty="0">
              <a:solidFill>
                <a:schemeClr val="tx1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331640" y="2276872"/>
            <a:ext cx="6480720" cy="3631763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it-IT" sz="2200" dirty="0" smtClean="0">
                <a:latin typeface="Calisto MT" pitchFamily="18" charset="0"/>
              </a:rPr>
              <a:t> Supporto clinico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>
                <a:latin typeface="Calisto MT" pitchFamily="18" charset="0"/>
              </a:rPr>
              <a:t> Educazionale</a:t>
            </a:r>
          </a:p>
          <a:p>
            <a:pPr algn="just">
              <a:buFont typeface="Arial" pitchFamily="34" charset="0"/>
              <a:buChar char="•"/>
            </a:pPr>
            <a:r>
              <a:rPr lang="it-IT" sz="2200" dirty="0" smtClean="0">
                <a:latin typeface="Calisto MT" pitchFamily="18" charset="0"/>
              </a:rPr>
              <a:t> Organizzativo 					-   facilitazione dei percorsi			- collegamento con i servizi specialistici	-   ricerca</a:t>
            </a:r>
          </a:p>
          <a:p>
            <a:pPr algn="just"/>
            <a:endParaRPr lang="it-IT" sz="2200" dirty="0" smtClean="0">
              <a:latin typeface="Calisto MT" pitchFamily="18" charset="0"/>
            </a:endParaRPr>
          </a:p>
          <a:p>
            <a:pPr algn="r"/>
            <a:r>
              <a:rPr lang="it-IT" sz="2200" dirty="0" smtClean="0">
                <a:latin typeface="Calisto MT" pitchFamily="18" charset="0"/>
              </a:rPr>
              <a:t>		</a:t>
            </a:r>
            <a:r>
              <a:rPr lang="it-IT" sz="1600" dirty="0" smtClean="0">
                <a:latin typeface="Calisto MT" pitchFamily="18" charset="0"/>
              </a:rPr>
              <a:t>	</a:t>
            </a:r>
            <a:r>
              <a:rPr lang="it-IT" dirty="0" err="1" smtClean="0">
                <a:latin typeface="Calisto MT" pitchFamily="18" charset="0"/>
              </a:rPr>
              <a:t>Guidelines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for</a:t>
            </a:r>
            <a:r>
              <a:rPr lang="it-IT" dirty="0" smtClean="0">
                <a:latin typeface="Calisto MT" pitchFamily="18" charset="0"/>
              </a:rPr>
              <a:t> the  </a:t>
            </a:r>
            <a:r>
              <a:rPr lang="it-IT" dirty="0" err="1" smtClean="0">
                <a:latin typeface="Calisto MT" pitchFamily="18" charset="0"/>
              </a:rPr>
              <a:t>appointment</a:t>
            </a:r>
            <a:r>
              <a:rPr lang="it-IT" dirty="0" smtClean="0">
                <a:latin typeface="Calisto MT" pitchFamily="18" charset="0"/>
              </a:rPr>
              <a:t>  </a:t>
            </a:r>
            <a:r>
              <a:rPr lang="it-IT" dirty="0" err="1" smtClean="0">
                <a:latin typeface="Calisto MT" pitchFamily="18" charset="0"/>
              </a:rPr>
              <a:t>of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General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Practitioners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with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special</a:t>
            </a:r>
            <a:r>
              <a:rPr lang="it-IT" dirty="0" smtClean="0">
                <a:latin typeface="Calisto MT" pitchFamily="18" charset="0"/>
              </a:rPr>
              <a:t> interest</a:t>
            </a:r>
          </a:p>
          <a:p>
            <a:pPr algn="r"/>
            <a:r>
              <a:rPr lang="it-IT" dirty="0" smtClean="0">
                <a:latin typeface="Calisto MT" pitchFamily="18" charset="0"/>
              </a:rPr>
              <a:t>in the delivery </a:t>
            </a:r>
            <a:r>
              <a:rPr lang="it-IT" dirty="0" err="1" smtClean="0">
                <a:latin typeface="Calisto MT" pitchFamily="18" charset="0"/>
              </a:rPr>
              <a:t>of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clinical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services</a:t>
            </a:r>
            <a:endParaRPr lang="it-IT" dirty="0" smtClean="0">
              <a:latin typeface="Calisto MT" pitchFamily="18" charset="0"/>
            </a:endParaRPr>
          </a:p>
          <a:p>
            <a:pPr algn="r"/>
            <a:r>
              <a:rPr lang="it-IT" dirty="0" smtClean="0">
                <a:latin typeface="Calisto MT" pitchFamily="18" charset="0"/>
              </a:rPr>
              <a:t>Great </a:t>
            </a:r>
            <a:r>
              <a:rPr lang="it-IT" dirty="0" err="1" smtClean="0">
                <a:latin typeface="Calisto MT" pitchFamily="18" charset="0"/>
              </a:rPr>
              <a:t>Britain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Dept</a:t>
            </a:r>
            <a:r>
              <a:rPr lang="it-IT" dirty="0" smtClean="0">
                <a:latin typeface="Calisto MT" pitchFamily="18" charset="0"/>
              </a:rPr>
              <a:t>. </a:t>
            </a:r>
            <a:r>
              <a:rPr lang="it-IT" dirty="0" err="1" smtClean="0">
                <a:latin typeface="Calisto MT" pitchFamily="18" charset="0"/>
              </a:rPr>
              <a:t>Of</a:t>
            </a:r>
            <a:r>
              <a:rPr lang="it-IT" dirty="0" smtClean="0">
                <a:latin typeface="Calisto MT" pitchFamily="18" charset="0"/>
              </a:rPr>
              <a:t> </a:t>
            </a:r>
            <a:r>
              <a:rPr lang="it-IT" dirty="0" err="1" smtClean="0">
                <a:latin typeface="Calisto MT" pitchFamily="18" charset="0"/>
              </a:rPr>
              <a:t>Health</a:t>
            </a:r>
            <a:r>
              <a:rPr lang="it-IT" dirty="0" smtClean="0">
                <a:latin typeface="Calisto MT" pitchFamily="18" charset="0"/>
              </a:rPr>
              <a:t>, 2003</a:t>
            </a:r>
            <a:endParaRPr lang="it-IT" dirty="0">
              <a:latin typeface="Calisto MT" pitchFamily="18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691680" y="837873"/>
            <a:ext cx="5760640" cy="769441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 smtClean="0">
                <a:latin typeface="Calisto MT" pitchFamily="18" charset="0"/>
              </a:rPr>
              <a:t>MMG CON “SPECIAL INTEREST” :                                       LE ATTIVITA’ </a:t>
            </a:r>
            <a:r>
              <a:rPr lang="it-IT" sz="2200" b="1" dirty="0" err="1" smtClean="0">
                <a:latin typeface="Calisto MT" pitchFamily="18" charset="0"/>
              </a:rPr>
              <a:t>DI</a:t>
            </a:r>
            <a:r>
              <a:rPr lang="it-IT" sz="2200" b="1" dirty="0" smtClean="0">
                <a:latin typeface="Calisto MT" pitchFamily="18" charset="0"/>
              </a:rPr>
              <a:t> BASE</a:t>
            </a:r>
            <a:endParaRPr lang="it-IT" sz="2200" b="1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71600" y="1988840"/>
            <a:ext cx="7200800" cy="3046988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latin typeface="Calisto MT" pitchFamily="18" charset="0"/>
              </a:rPr>
              <a:t>Non sostituzione o sovrapposizione di ruoli con lo specialista. </a:t>
            </a:r>
          </a:p>
          <a:p>
            <a:pPr marL="457200" indent="-457200" algn="just">
              <a:buFont typeface="+mj-lt"/>
              <a:buAutoNum type="arabicPeriod"/>
            </a:pPr>
            <a:endParaRPr lang="it-IT" sz="2400" dirty="0" smtClean="0">
              <a:latin typeface="Calisto MT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it-IT" sz="2400" dirty="0" smtClean="0">
                <a:latin typeface="Calisto MT" pitchFamily="18" charset="0"/>
              </a:rPr>
              <a:t>Necessario per lo svolgimento del ruolo è il possesso di competenze ed abilità (nella specifica materia) tali da erogare determinati servizi senza una diretta supervisione da parte di un esperto della specifica materia.</a:t>
            </a:r>
            <a:endParaRPr lang="it-IT" sz="24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971600" y="4063131"/>
            <a:ext cx="7200800" cy="2462213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Riduzione dei costi per SSN e paziente evitando inutili consulenze specialistiche con riduzione delle liste di attesa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Miglioramento delle competenze e facilitazione della gestione dei pazienti a maggior carico di complessità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it-IT" sz="2200" dirty="0" smtClean="0">
                <a:latin typeface="Calisto MT" pitchFamily="18" charset="0"/>
              </a:rPr>
              <a:t>Contributo alla risoluzione di problemi che altrimenti non sarebbero stati  trattati o sotto trattati  o mal trattati</a:t>
            </a:r>
            <a:endParaRPr lang="it-IT" sz="2200" dirty="0">
              <a:latin typeface="Calisto MT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b="77612"/>
          <a:stretch>
            <a:fillRect/>
          </a:stretch>
        </p:blipFill>
        <p:spPr bwMode="auto">
          <a:xfrm>
            <a:off x="971600" y="188640"/>
            <a:ext cx="72097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 l="12448" t="16360" r="16712" b="66906"/>
          <a:stretch>
            <a:fillRect/>
          </a:stretch>
        </p:blipFill>
        <p:spPr bwMode="auto">
          <a:xfrm>
            <a:off x="179512" y="1676618"/>
            <a:ext cx="8856984" cy="1176318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9" name="CasellaDiTesto 8"/>
          <p:cNvSpPr txBox="1"/>
          <p:nvPr/>
        </p:nvSpPr>
        <p:spPr>
          <a:xfrm>
            <a:off x="971600" y="3502169"/>
            <a:ext cx="48965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E  QUINDI ….</a:t>
            </a:r>
            <a:endParaRPr lang="it-IT" sz="22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/>
        </p:nvGraphicFramePr>
        <p:xfrm>
          <a:off x="251520" y="548600"/>
          <a:ext cx="864096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Malattie acute   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Malattie croniche</a:t>
                      </a:r>
                      <a:endParaRPr lang="it-IT" sz="28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Insorgenza improvvisa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Insorgenza graduale nel tempo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Episodiche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Continue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Eziopatogenesi</a:t>
                      </a:r>
                      <a:r>
                        <a:rPr lang="it-IT" sz="2200" b="0" baseline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  specifica e ben identificabile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Eziopatogenesi multipla e non sempre identificabile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Cura specifica a intento risolutivo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Cura continua, raramente risolutiva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Spesso disponibile terapia specifica o trattamento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Terapia causale spesso non disponibile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La cura comporta il ripristino dello stato di salute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dirty="0" err="1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Restitutio</a:t>
                      </a:r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 ad </a:t>
                      </a:r>
                      <a:r>
                        <a:rPr lang="it-IT" sz="2200" b="0" dirty="0" err="1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integrum</a:t>
                      </a:r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 impossibile;               si persegue come obiettivo il miglioramento della qualità di vita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Assistenza sanitaria di breve durata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200" b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Assistenza</a:t>
                      </a:r>
                      <a:r>
                        <a:rPr lang="it-IT" sz="2200" b="0" baseline="0" dirty="0" smtClean="0">
                          <a:solidFill>
                            <a:schemeClr val="tx1"/>
                          </a:solidFill>
                          <a:latin typeface="Calisto MT" pitchFamily="18" charset="0"/>
                        </a:rPr>
                        <a:t> sanitaria a lungo termine (presa in carico del malato)</a:t>
                      </a:r>
                      <a:endParaRPr lang="it-IT" sz="2200" b="0" dirty="0">
                        <a:solidFill>
                          <a:schemeClr val="tx1"/>
                        </a:solidFill>
                        <a:latin typeface="Calisto MT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3" name="Text Box 3"/>
          <p:cNvSpPr txBox="1">
            <a:spLocks noChangeArrowheads="1"/>
          </p:cNvSpPr>
          <p:nvPr/>
        </p:nvSpPr>
        <p:spPr bwMode="auto">
          <a:xfrm>
            <a:off x="467544" y="1052736"/>
            <a:ext cx="8136904" cy="4339650"/>
          </a:xfrm>
          <a:prstGeom prst="rect">
            <a:avLst/>
          </a:prstGeom>
          <a:noFill/>
          <a:ln w="38100">
            <a:solidFill>
              <a:schemeClr val="bg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lope"/>
          </a:sp3d>
          <a:extLst>
            <a:ext uri="{909E8E84-426E-40DD-AFC4-6F175D3DCCD1}"/>
            <a:ext uri="{91240B29-F687-4F45-9708-019B960494DF}"/>
            <a:ext uri="{AF507438-7753-43E0-B8FC-AC1667EBCBE1}"/>
          </a:extLst>
        </p:spPr>
        <p:style>
          <a:lnRef idx="0">
            <a:schemeClr val="accent1"/>
          </a:lnRef>
          <a:fillRef idx="1001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7200" indent="-457200" algn="just">
              <a:spcBef>
                <a:spcPct val="50000"/>
              </a:spcBef>
              <a:defRPr/>
            </a:pPr>
            <a:r>
              <a:rPr lang="it-IT" altLang="it-IT" sz="3600" dirty="0" smtClean="0">
                <a:solidFill>
                  <a:schemeClr val="tx1"/>
                </a:solidFill>
                <a:latin typeface="Calisto MT" pitchFamily="18" charset="0"/>
              </a:rPr>
              <a:t>Creare un’ </a:t>
            </a:r>
            <a:r>
              <a:rPr lang="it-IT" altLang="it-IT" sz="3600" dirty="0" err="1" smtClean="0">
                <a:solidFill>
                  <a:schemeClr val="tx1"/>
                </a:solidFill>
                <a:latin typeface="Calisto MT" pitchFamily="18" charset="0"/>
              </a:rPr>
              <a:t>alleanza…</a:t>
            </a:r>
            <a:r>
              <a:rPr lang="it-IT" altLang="it-IT" sz="3600" dirty="0" smtClean="0">
                <a:solidFill>
                  <a:schemeClr val="tx1"/>
                </a:solidFill>
                <a:latin typeface="Calisto MT" pitchFamily="18" charset="0"/>
              </a:rPr>
              <a:t>.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altLang="it-IT" sz="2400" dirty="0" smtClean="0">
                <a:solidFill>
                  <a:schemeClr val="tx1"/>
                </a:solidFill>
                <a:latin typeface="Calisto MT" pitchFamily="18" charset="0"/>
              </a:rPr>
              <a:t>Obiettivo comune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altLang="it-IT" sz="2400" dirty="0" smtClean="0">
                <a:solidFill>
                  <a:schemeClr val="tx1"/>
                </a:solidFill>
                <a:latin typeface="Calisto MT" pitchFamily="18" charset="0"/>
              </a:rPr>
              <a:t>Rispetto dei ruoli reciproci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altLang="it-IT" sz="2400" dirty="0" smtClean="0">
                <a:solidFill>
                  <a:schemeClr val="tx1"/>
                </a:solidFill>
                <a:latin typeface="Calisto MT" pitchFamily="18" charset="0"/>
              </a:rPr>
              <a:t>Rispetto degli ambiti in cui ci si muove				a-  dimensioni dell’ appropriatezza				b-  c’è differenza tra il congruo e l’ appropriato …		c-  c’è differenza tra </a:t>
            </a:r>
            <a:r>
              <a:rPr lang="it-IT" altLang="it-IT" sz="2400" dirty="0" err="1" smtClean="0">
                <a:solidFill>
                  <a:schemeClr val="tx1"/>
                </a:solidFill>
                <a:latin typeface="Calisto MT" pitchFamily="18" charset="0"/>
              </a:rPr>
              <a:t>prescrivibilità</a:t>
            </a:r>
            <a:r>
              <a:rPr lang="it-IT" altLang="it-IT" sz="2400" dirty="0" smtClean="0">
                <a:solidFill>
                  <a:schemeClr val="tx1"/>
                </a:solidFill>
                <a:latin typeface="Calisto MT" pitchFamily="18" charset="0"/>
              </a:rPr>
              <a:t>  e rimborsabilità …</a:t>
            </a:r>
          </a:p>
          <a:p>
            <a:pPr marL="457200" indent="-457200" algn="just"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altLang="it-IT" sz="2400" dirty="0" smtClean="0">
                <a:solidFill>
                  <a:schemeClr val="tx1"/>
                </a:solidFill>
                <a:latin typeface="Calisto MT" pitchFamily="18" charset="0"/>
              </a:rPr>
              <a:t>Ci sono dei recinti all’ interno dei quali gli attori, specie se appartenenti al SSN,  devono muoversi</a:t>
            </a:r>
            <a:r>
              <a:rPr lang="it-IT" altLang="it-IT" sz="2200" dirty="0" smtClean="0">
                <a:solidFill>
                  <a:schemeClr val="tx1"/>
                </a:solidFill>
                <a:latin typeface="Calisto MT" pitchFamily="18" charset="0"/>
              </a:rPr>
              <a:t>	 </a:t>
            </a:r>
            <a:endParaRPr lang="it-IT" altLang="it-IT" sz="2200" i="1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sto MT" pitchFamily="18" charset="0"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4294967295"/>
          </p:nvPr>
        </p:nvSpPr>
        <p:spPr>
          <a:xfrm>
            <a:off x="6248400" y="0"/>
            <a:ext cx="2895600" cy="365125"/>
          </a:xfrm>
        </p:spPr>
        <p:txBody>
          <a:bodyPr/>
          <a:lstStyle/>
          <a:p>
            <a:r>
              <a:rPr lang="it-IT" smtClean="0"/>
              <a:t>Dr. Antonio Guerra</a:t>
            </a:r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4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4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14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14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971600" y="1988840"/>
            <a:ext cx="7200800" cy="2062103"/>
          </a:xfrm>
          <a:prstGeom prst="rect">
            <a:avLst/>
          </a:prstGeom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>
            <a:spAutoFit/>
          </a:bodyPr>
          <a:lstStyle/>
          <a:p>
            <a:pPr marL="457200" indent="-457200" algn="ctr"/>
            <a:r>
              <a:rPr lang="it-IT" sz="3200" b="1" dirty="0" smtClean="0">
                <a:latin typeface="Calisto MT" pitchFamily="18" charset="0"/>
              </a:rPr>
              <a:t>…. IN PRATICA ….</a:t>
            </a:r>
          </a:p>
          <a:p>
            <a:pPr marL="457200" indent="-457200" algn="ctr"/>
            <a:endParaRPr lang="it-IT" sz="3200" b="1" dirty="0">
              <a:latin typeface="Calisto MT" pitchFamily="18" charset="0"/>
            </a:endParaRPr>
          </a:p>
          <a:p>
            <a:pPr marL="457200" indent="-457200" algn="ctr"/>
            <a:r>
              <a:rPr lang="it-IT" sz="3200" b="1" dirty="0" smtClean="0">
                <a:latin typeface="Calisto MT" pitchFamily="18" charset="0"/>
              </a:rPr>
              <a:t> </a:t>
            </a:r>
          </a:p>
          <a:p>
            <a:pPr marL="457200" indent="-457200" algn="ctr"/>
            <a:r>
              <a:rPr lang="it-IT" sz="3200" b="1" dirty="0" smtClean="0">
                <a:latin typeface="Calisto MT" pitchFamily="18" charset="0"/>
              </a:rPr>
              <a:t>INTEGRAZIONE MODELLO 3.0</a:t>
            </a:r>
            <a:endParaRPr lang="it-IT" sz="3200" b="1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640960" cy="1143000"/>
          </a:xfrm>
        </p:spPr>
        <p:txBody>
          <a:bodyPr>
            <a:normAutofit/>
          </a:bodyPr>
          <a:lstStyle/>
          <a:p>
            <a:r>
              <a:rPr lang="it-IT" sz="3200" dirty="0" smtClean="0">
                <a:latin typeface="Calisto MT" pitchFamily="18" charset="0"/>
              </a:rPr>
              <a:t>L’integrazione al tempo delle AFT e delle UCCP</a:t>
            </a:r>
            <a:endParaRPr lang="it-IT" sz="3200" dirty="0">
              <a:latin typeface="Calisto MT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04656"/>
          </a:xfrm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>
            <a:normAutofit/>
          </a:bodyPr>
          <a:lstStyle/>
          <a:p>
            <a:r>
              <a:rPr lang="it-IT" sz="2200" dirty="0" smtClean="0">
                <a:latin typeface="Calisto MT" pitchFamily="18" charset="0"/>
              </a:rPr>
              <a:t>Le forme organizzate devono dotarsi di percorsi di gestione delle cronicità, di percorsi condivisi diagnostico/terapeutici, di metodiche di </a:t>
            </a:r>
            <a:r>
              <a:rPr lang="it-IT" sz="2200" dirty="0" err="1" smtClean="0">
                <a:latin typeface="Calisto MT" pitchFamily="18" charset="0"/>
              </a:rPr>
              <a:t>audit</a:t>
            </a:r>
            <a:r>
              <a:rPr lang="it-IT" sz="2200" dirty="0" smtClean="0">
                <a:latin typeface="Calisto MT" pitchFamily="18" charset="0"/>
              </a:rPr>
              <a:t> (AIR)</a:t>
            </a:r>
          </a:p>
          <a:p>
            <a:r>
              <a:rPr lang="it-IT" sz="2200" dirty="0" smtClean="0">
                <a:latin typeface="Calisto MT" pitchFamily="18" charset="0"/>
              </a:rPr>
              <a:t>Obiettivi (e PDT) da condividere con le strutture di 2° e 3° livello</a:t>
            </a:r>
          </a:p>
          <a:p>
            <a:r>
              <a:rPr lang="it-IT" sz="2200" dirty="0" smtClean="0">
                <a:latin typeface="Calisto MT" pitchFamily="18" charset="0"/>
              </a:rPr>
              <a:t>Obiettivi AIR:  Attivazione PDT per BPCO, Diabete, Ipertensione, 			                            Disturbi cognitivi,			     	     Riduzione accessi in PS (codici bianchi)				     Riduzione spesa farmaceutica (regole per tutti)</a:t>
            </a:r>
          </a:p>
          <a:p>
            <a:r>
              <a:rPr lang="it-IT" sz="2200" dirty="0" smtClean="0">
                <a:latin typeface="Calisto MT" pitchFamily="18" charset="0"/>
              </a:rPr>
              <a:t>Più facile nelle situazioni di appartenenza alla stessa Azienda</a:t>
            </a:r>
          </a:p>
          <a:p>
            <a:r>
              <a:rPr lang="it-IT" sz="2200" dirty="0" smtClean="0">
                <a:latin typeface="Calisto MT" pitchFamily="18" charset="0"/>
              </a:rPr>
              <a:t>Più complesso sicuramente quando gli attori del sistema appartengono a strutture aziendali diverse (tipo ASP di CZ)</a:t>
            </a:r>
          </a:p>
          <a:p>
            <a:r>
              <a:rPr lang="it-IT" sz="2200" dirty="0" smtClean="0">
                <a:latin typeface="Calisto MT" pitchFamily="18" charset="0"/>
              </a:rPr>
              <a:t>Possono essere utili figure di collegamento, come  medici con particolare interesse</a:t>
            </a:r>
          </a:p>
          <a:p>
            <a:r>
              <a:rPr lang="it-IT" sz="2200" dirty="0" smtClean="0">
                <a:latin typeface="Calisto MT" pitchFamily="18" charset="0"/>
              </a:rPr>
              <a:t>Dimissioni protette (non sempre … concordate), utili figure come i medici di continuità assistenziale a completamento orario, così come nella gestione delle fragilità</a:t>
            </a:r>
            <a:endParaRPr lang="it-IT" sz="22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4"/>
          <p:cNvSpPr>
            <a:spLocks noChangeArrowheads="1" noChangeShapeType="1" noTextEdit="1"/>
          </p:cNvSpPr>
          <p:nvPr/>
        </p:nvSpPr>
        <p:spPr bwMode="auto">
          <a:xfrm rot="236284">
            <a:off x="3877408" y="2205038"/>
            <a:ext cx="4486275" cy="87471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it-IT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160000" scaled="1"/>
                </a:gradFill>
                <a:latin typeface="Impact"/>
              </a:rPr>
              <a:t>... Grazie per l' attenzione ...</a:t>
            </a:r>
          </a:p>
        </p:txBody>
      </p:sp>
      <p:sp>
        <p:nvSpPr>
          <p:cNvPr id="457733" name="Text Box 5"/>
          <p:cNvSpPr txBox="1">
            <a:spLocks noChangeArrowheads="1"/>
          </p:cNvSpPr>
          <p:nvPr/>
        </p:nvSpPr>
        <p:spPr bwMode="auto">
          <a:xfrm>
            <a:off x="6372747" y="4293096"/>
            <a:ext cx="2231701" cy="1292662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/>
            <a:ext uri="{AF507438-7753-43E0-B8FC-AC1667EBCBE1}"/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altLang="it-IT" sz="2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  <a:cs typeface="+mn-cs"/>
              </a:rPr>
              <a:t>Antonio </a:t>
            </a:r>
            <a:r>
              <a:rPr lang="it-IT" altLang="it-IT" sz="24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  <a:cs typeface="+mn-cs"/>
              </a:rPr>
              <a:t>Guerra</a:t>
            </a:r>
          </a:p>
          <a:p>
            <a:pPr>
              <a:defRPr/>
            </a:pPr>
            <a:endParaRPr lang="it-IT" altLang="it-IT" b="1" i="1" dirty="0" smtClean="0">
              <a:effectLst>
                <a:outerShdw blurRad="38100" dist="38100" dir="2700000" algn="tl">
                  <a:srgbClr val="C0C0C0"/>
                </a:outerShdw>
              </a:effectLst>
              <a:latin typeface="Sylfaen" panose="010A0502050306030303" pitchFamily="18" charset="0"/>
              <a:cs typeface="+mn-cs"/>
            </a:endParaRPr>
          </a:p>
          <a:p>
            <a:pPr>
              <a:defRPr/>
            </a:pPr>
            <a:r>
              <a:rPr lang="it-IT" altLang="it-IT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</a:rPr>
              <a:t>SIMG-FIMMG CZ</a:t>
            </a:r>
          </a:p>
          <a:p>
            <a:pPr>
              <a:defRPr/>
            </a:pPr>
            <a:r>
              <a:rPr lang="it-IT" altLang="it-IT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lfaen" panose="010A0502050306030303" pitchFamily="18" charset="0"/>
                <a:cs typeface="+mn-cs"/>
              </a:rPr>
              <a:t>UCCP – CZ centro</a:t>
            </a:r>
            <a:endParaRPr lang="it-IT" altLang="it-IT" b="1" i="1" dirty="0">
              <a:effectLst>
                <a:outerShdw blurRad="38100" dist="38100" dir="2700000" algn="tl">
                  <a:srgbClr val="C0C0C0"/>
                </a:outerShdw>
              </a:effectLst>
              <a:latin typeface="Sylfaen" panose="010A0502050306030303" pitchFamily="18" charset="0"/>
              <a:cs typeface="+mn-cs"/>
            </a:endParaRPr>
          </a:p>
        </p:txBody>
      </p:sp>
      <p:sp>
        <p:nvSpPr>
          <p:cNvPr id="90116" name="Oval 6"/>
          <p:cNvSpPr>
            <a:spLocks noChangeArrowheads="1"/>
          </p:cNvSpPr>
          <p:nvPr/>
        </p:nvSpPr>
        <p:spPr bwMode="auto">
          <a:xfrm>
            <a:off x="3491880" y="1339850"/>
            <a:ext cx="5616624" cy="2736850"/>
          </a:xfrm>
          <a:prstGeom prst="ellips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 altLang="it-IT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t="942" b="942"/>
          <a:stretch>
            <a:fillRect/>
          </a:stretch>
        </p:blipFill>
        <p:spPr bwMode="auto">
          <a:xfrm>
            <a:off x="596564" y="548680"/>
            <a:ext cx="2823308" cy="576064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2"/>
          <p:cNvSpPr>
            <a:spLocks noGrp="1"/>
          </p:cNvSpPr>
          <p:nvPr>
            <p:ph sz="quarter" idx="1"/>
          </p:nvPr>
        </p:nvSpPr>
        <p:spPr>
          <a:xfrm>
            <a:off x="611560" y="260648"/>
            <a:ext cx="7992888" cy="6336704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2446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In Europa quasi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il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60% del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carico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malattia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è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causato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sette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fattori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rischio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principali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: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ipertensione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(12,8%),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tabagismo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(12,3%),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alcol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(10,1%),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ipercolesterolemia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(8,7%),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sovrappeso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(7,8%),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scarso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consumo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frutta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verdura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(4,4%),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inattività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fisica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(3,5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%).</a:t>
            </a:r>
          </a:p>
          <a:p>
            <a:pPr algn="just">
              <a:spcBef>
                <a:spcPts val="0"/>
              </a:spcBef>
              <a:buNone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244600" algn="l"/>
              </a:tabLst>
              <a:defRPr/>
            </a:pPr>
            <a:endParaRPr lang="en-US" sz="2400" dirty="0">
              <a:solidFill>
                <a:schemeClr val="tx1"/>
              </a:solidFill>
              <a:latin typeface="Calisto MT" pitchFamily="18" charset="0"/>
              <a:ea typeface="ヒラギノ明朝 ProN W3" charset="0"/>
              <a:cs typeface="Calibri" pitchFamily="34" charset="0"/>
              <a:sym typeface="Times New Roman" charset="0"/>
            </a:endParaRPr>
          </a:p>
          <a:p>
            <a:pPr algn="just">
              <a:spcBef>
                <a:spcPts val="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244600" algn="l"/>
              </a:tabLst>
              <a:defRPr/>
            </a:pP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Le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malattie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tendono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anche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ad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accumularsi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a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livello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individuale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coesistono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cioè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contemporaneamente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diverse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patologie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Almeno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il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35%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degli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uomini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al di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sopra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dei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60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anni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presenta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due o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più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malattie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croniche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e la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percentuale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over 75 con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tre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patologie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croniche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sfiora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il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50%.</a:t>
            </a:r>
          </a:p>
          <a:p>
            <a:pPr algn="just">
              <a:spcBef>
                <a:spcPts val="0"/>
              </a:spcBef>
              <a:buNone/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244600" algn="l"/>
              </a:tabLst>
              <a:defRPr/>
            </a:pPr>
            <a:endParaRPr lang="en-US" sz="2400" dirty="0" smtClean="0">
              <a:solidFill>
                <a:schemeClr val="tx1"/>
              </a:solidFill>
              <a:latin typeface="Calisto MT" pitchFamily="18" charset="0"/>
              <a:cs typeface="Calibri" pitchFamily="34" charset="0"/>
              <a:sym typeface="Times New Roman" charset="0"/>
            </a:endParaRPr>
          </a:p>
          <a:p>
            <a:pPr algn="just">
              <a:spcBef>
                <a:spcPts val="0"/>
              </a:spcBef>
              <a:tabLst>
                <a:tab pos="139700" algn="l"/>
                <a:tab pos="457200" algn="l"/>
                <a:tab pos="139700" algn="l"/>
                <a:tab pos="457200" algn="l"/>
                <a:tab pos="139700" algn="l"/>
                <a:tab pos="457200" algn="l"/>
                <a:tab pos="1244600" algn="l"/>
              </a:tabLst>
              <a:defRPr/>
            </a:pP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Le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malattie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croniche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hanno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un'origine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multifattoriale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derivano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da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interazioni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complesse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tra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gli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individui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e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il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loro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ambiente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, ma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anche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dalle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effettive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opportunità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di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promozione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della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salute e di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riduzione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dei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principali</a:t>
            </a:r>
            <a:r>
              <a:rPr lang="en-US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fattori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di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rischio</a:t>
            </a:r>
            <a:r>
              <a:rPr lang="en-US" sz="24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  <a:sym typeface="Times New Roman" charset="0"/>
              </a:rPr>
              <a:t>.</a:t>
            </a:r>
            <a:endParaRPr lang="en-US" sz="2400" dirty="0">
              <a:solidFill>
                <a:schemeClr val="tx1"/>
              </a:solidFill>
              <a:latin typeface="Calisto MT" pitchFamily="18" charset="0"/>
              <a:ea typeface="ヒラギノ明朝 ProN W3" charset="0"/>
              <a:cs typeface="Calibri" pitchFamily="34" charset="0"/>
              <a:sym typeface="Times New Roman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ttangolo 1"/>
          <p:cNvSpPr>
            <a:spLocks noChangeArrowheads="1"/>
          </p:cNvSpPr>
          <p:nvPr/>
        </p:nvSpPr>
        <p:spPr bwMode="auto">
          <a:xfrm>
            <a:off x="360040" y="5981218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2000" dirty="0">
                <a:latin typeface="Calisto MT" pitchFamily="18" charset="0"/>
                <a:cs typeface="Times New Roman" pitchFamily="18" charset="0"/>
              </a:rPr>
              <a:t>Fonte: Annuario Istat 2015. </a:t>
            </a:r>
          </a:p>
        </p:txBody>
      </p:sp>
      <p:sp>
        <p:nvSpPr>
          <p:cNvPr id="24580" name="Rettangolo 2"/>
          <p:cNvSpPr>
            <a:spLocks noChangeArrowheads="1"/>
          </p:cNvSpPr>
          <p:nvPr/>
        </p:nvSpPr>
        <p:spPr bwMode="auto">
          <a:xfrm>
            <a:off x="251520" y="2514088"/>
            <a:ext cx="8568952" cy="4154984"/>
          </a:xfrm>
          <a:prstGeom prst="rect">
            <a:avLst/>
          </a:prstGeom>
          <a:noFill/>
          <a:ln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eaLnBrk="1" hangingPunct="1"/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Il 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38,3% dei residenti dichiara di essere affetto da almeno una patologia cronica</a:t>
            </a: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:</a:t>
            </a:r>
          </a:p>
          <a:p>
            <a:pPr algn="just" eaLnBrk="1" hangingPunct="1"/>
            <a:endParaRPr lang="it-IT" sz="2400" dirty="0">
              <a:solidFill>
                <a:schemeClr val="tx1"/>
              </a:solidFill>
              <a:latin typeface="Calisto MT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ipertensione (17,1%),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artrosi/artrite (15,6%),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malattie allergiche (10,1%),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osteoporosi (7,3%),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bronchite cronica e </a:t>
            </a:r>
            <a:r>
              <a:rPr lang="it-IT" altLang="ja-JP" sz="2400" dirty="0" smtClean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asma </a:t>
            </a:r>
            <a:r>
              <a:rPr lang="it-IT" altLang="ja-JP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bronchiale (5,6%) </a:t>
            </a:r>
          </a:p>
          <a:p>
            <a:pPr algn="just" eaLnBrk="1" hangingPunct="1">
              <a:buClr>
                <a:srgbClr val="FF0000"/>
              </a:buClr>
              <a:buFont typeface="Wingdings" pitchFamily="2" charset="2"/>
              <a:buChar char="ü"/>
            </a:pPr>
            <a:r>
              <a:rPr lang="it-IT" sz="2400" dirty="0" smtClean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diabete </a:t>
            </a: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Times New Roman" pitchFamily="18" charset="0"/>
              </a:rPr>
              <a:t>(5,4%). </a:t>
            </a:r>
          </a:p>
          <a:p>
            <a:pPr algn="just" eaLnBrk="1" hangingPunct="1">
              <a:buClr>
                <a:srgbClr val="FF0000"/>
              </a:buClr>
            </a:pPr>
            <a:endParaRPr lang="it-IT" sz="2400" dirty="0" smtClean="0">
              <a:solidFill>
                <a:schemeClr val="tx1"/>
              </a:solidFill>
              <a:latin typeface="Calisto MT" pitchFamily="18" charset="0"/>
              <a:cs typeface="Times New Roman" pitchFamily="18" charset="0"/>
            </a:endParaRPr>
          </a:p>
          <a:p>
            <a:pPr algn="just" eaLnBrk="1" hangingPunct="1">
              <a:buClr>
                <a:srgbClr val="FF0000"/>
              </a:buClr>
            </a:pPr>
            <a:endParaRPr lang="it-IT" sz="2400" dirty="0" smtClean="0">
              <a:solidFill>
                <a:schemeClr val="tx1"/>
              </a:solidFill>
              <a:latin typeface="Calisto MT" pitchFamily="18" charset="0"/>
              <a:cs typeface="Times New Roman" pitchFamily="18" charset="0"/>
            </a:endParaRPr>
          </a:p>
        </p:txBody>
      </p:sp>
      <p:sp>
        <p:nvSpPr>
          <p:cNvPr id="34822" name="Shape 59"/>
          <p:cNvSpPr>
            <a:spLocks noChangeArrowheads="1"/>
          </p:cNvSpPr>
          <p:nvPr/>
        </p:nvSpPr>
        <p:spPr bwMode="auto">
          <a:xfrm>
            <a:off x="444500" y="631964"/>
            <a:ext cx="5364163" cy="1107992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</p:spPr>
        <p:txBody>
          <a:bodyPr lIns="45718" tIns="45718" rIns="45718" bIns="45718">
            <a:spAutoFit/>
          </a:bodyPr>
          <a:lstStyle/>
          <a:p>
            <a:pPr eaLnBrk="1" hangingPunct="1"/>
            <a:endParaRPr lang="it-IT" sz="2200" dirty="0">
              <a:latin typeface="Calisto MT" pitchFamily="18" charset="0"/>
              <a:sym typeface="Calibri" pitchFamily="34" charset="0"/>
            </a:endParaRPr>
          </a:p>
          <a:p>
            <a:pPr eaLnBrk="1" hangingPunct="1"/>
            <a:r>
              <a:rPr lang="it-IT" sz="2200" dirty="0">
                <a:latin typeface="Calisto MT" pitchFamily="18" charset="0"/>
                <a:sym typeface="Calibri" pitchFamily="34" charset="0"/>
              </a:rPr>
              <a:t>12,3% </a:t>
            </a:r>
            <a:r>
              <a:rPr lang="it-IT" sz="2200" dirty="0" err="1">
                <a:latin typeface="Calisto MT" pitchFamily="18" charset="0"/>
                <a:sym typeface="Calibri" pitchFamily="34" charset="0"/>
              </a:rPr>
              <a:t>over</a:t>
            </a:r>
            <a:r>
              <a:rPr lang="it-IT" sz="2200" dirty="0">
                <a:latin typeface="Calisto MT" pitchFamily="18" charset="0"/>
                <a:sym typeface="Calibri" pitchFamily="34" charset="0"/>
              </a:rPr>
              <a:t> 65 (2011)              16,6% (2030) </a:t>
            </a:r>
          </a:p>
          <a:p>
            <a:pPr eaLnBrk="1" hangingPunct="1"/>
            <a:r>
              <a:rPr lang="it-IT" sz="2200" dirty="0">
                <a:latin typeface="Calisto MT" pitchFamily="18" charset="0"/>
                <a:sym typeface="Calibri" pitchFamily="34" charset="0"/>
              </a:rPr>
              <a:t>6,03% </a:t>
            </a:r>
            <a:r>
              <a:rPr lang="it-IT" sz="2200" dirty="0" err="1">
                <a:latin typeface="Calisto MT" pitchFamily="18" charset="0"/>
                <a:sym typeface="Calibri" pitchFamily="34" charset="0"/>
              </a:rPr>
              <a:t>over</a:t>
            </a:r>
            <a:r>
              <a:rPr lang="it-IT" sz="2200" dirty="0">
                <a:latin typeface="Calisto MT" pitchFamily="18" charset="0"/>
                <a:sym typeface="Calibri" pitchFamily="34" charset="0"/>
              </a:rPr>
              <a:t> 80 (2011)               8,93% (2030)</a:t>
            </a:r>
          </a:p>
        </p:txBody>
      </p:sp>
      <p:sp>
        <p:nvSpPr>
          <p:cNvPr id="34823" name="Shape 61"/>
          <p:cNvSpPr>
            <a:spLocks noChangeArrowheads="1"/>
          </p:cNvSpPr>
          <p:nvPr/>
        </p:nvSpPr>
        <p:spPr bwMode="auto">
          <a:xfrm>
            <a:off x="3275087" y="1124297"/>
            <a:ext cx="504825" cy="144463"/>
          </a:xfrm>
          <a:prstGeom prst="rightArrow">
            <a:avLst>
              <a:gd name="adj1" fmla="val 50000"/>
              <a:gd name="adj2" fmla="val 50007"/>
            </a:avLst>
          </a:prstGeom>
          <a:solidFill>
            <a:schemeClr val="accent2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endParaRPr lang="it-IT">
              <a:latin typeface="Calibri" pitchFamily="34" charset="0"/>
              <a:sym typeface="Calibri" pitchFamily="34" charset="0"/>
            </a:endParaRPr>
          </a:p>
        </p:txBody>
      </p:sp>
      <p:pic>
        <p:nvPicPr>
          <p:cNvPr id="3482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653136"/>
            <a:ext cx="2288956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6" name="Rettangolo 10"/>
          <p:cNvSpPr>
            <a:spLocks noChangeArrowheads="1"/>
          </p:cNvSpPr>
          <p:nvPr/>
        </p:nvSpPr>
        <p:spPr bwMode="auto">
          <a:xfrm>
            <a:off x="6372200" y="6381328"/>
            <a:ext cx="31353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it-IT" sz="1200" b="1" dirty="0" err="1">
                <a:cs typeface="Times New Roman" pitchFamily="18" charset="0"/>
              </a:rPr>
              <a:t>Over</a:t>
            </a:r>
            <a:r>
              <a:rPr lang="it-IT" sz="1200" b="1" dirty="0">
                <a:cs typeface="Times New Roman" pitchFamily="18" charset="0"/>
              </a:rPr>
              <a:t> 60ys 2010 =26,4 vs 2060 = 39%</a:t>
            </a:r>
          </a:p>
        </p:txBody>
      </p:sp>
      <p:pic>
        <p:nvPicPr>
          <p:cNvPr id="3482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116632"/>
            <a:ext cx="43878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hape 61"/>
          <p:cNvSpPr>
            <a:spLocks noChangeArrowheads="1"/>
          </p:cNvSpPr>
          <p:nvPr/>
        </p:nvSpPr>
        <p:spPr bwMode="auto">
          <a:xfrm>
            <a:off x="3275087" y="1412776"/>
            <a:ext cx="504825" cy="144463"/>
          </a:xfrm>
          <a:prstGeom prst="rightArrow">
            <a:avLst>
              <a:gd name="adj1" fmla="val 50000"/>
              <a:gd name="adj2" fmla="val 50007"/>
            </a:avLst>
          </a:prstGeom>
          <a:solidFill>
            <a:schemeClr val="accent2"/>
          </a:solidFill>
          <a:ln w="25400">
            <a:solidFill>
              <a:srgbClr val="385D8A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endParaRPr lang="it-IT"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15" name="Rettangolo 3"/>
          <p:cNvSpPr>
            <a:spLocks noChangeArrowheads="1"/>
          </p:cNvSpPr>
          <p:nvPr/>
        </p:nvSpPr>
        <p:spPr bwMode="auto">
          <a:xfrm>
            <a:off x="395536" y="404664"/>
            <a:ext cx="46659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cs typeface="Times New Roman" pitchFamily="18" charset="0"/>
              </a:rPr>
              <a:t>Il 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cs typeface="Times New Roman" pitchFamily="18" charset="0"/>
              </a:rPr>
              <a:t>trend </a:t>
            </a:r>
            <a:r>
              <a:rPr lang="en-US" sz="2800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itchFamily="18" charset="0"/>
                <a:cs typeface="Times New Roman" pitchFamily="18" charset="0"/>
              </a:rPr>
              <a:t>dell’invecchiamento</a:t>
            </a:r>
            <a:endParaRPr lang="it-IT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ttangolo 3"/>
          <p:cNvSpPr>
            <a:spLocks noChangeArrowheads="1"/>
          </p:cNvSpPr>
          <p:nvPr/>
        </p:nvSpPr>
        <p:spPr bwMode="auto">
          <a:xfrm>
            <a:off x="323528" y="764704"/>
            <a:ext cx="849694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 Indice 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di vecchiaia </a:t>
            </a: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 (rapporto tra popolazione ≥ 65 e &lt; 15 anni) in 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Calabria: 19,6</a:t>
            </a: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%								</a:t>
            </a:r>
            <a:endParaRPr lang="it-IT" sz="2400" dirty="0">
              <a:latin typeface="Calisto MT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 La 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Sardegna è la Regione con maggiore prevalenza di persone con almeno una patologia cronica (42,0%) </a:t>
            </a: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					</a:t>
            </a:r>
            <a:endParaRPr lang="it-IT" sz="2400" dirty="0">
              <a:latin typeface="Calisto MT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 La 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Calabria ha invece la più alta percentuale di persone con due patologie croniche (23,8%) seguita dalla Sardegna (22,9%)</a:t>
            </a: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endParaRPr lang="it-IT" sz="2400" dirty="0">
              <a:latin typeface="Calisto MT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 La 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Calabria è la Regione con  maggior prevalenza di diabetici (8,5%), quella con il maggior numero di pazienti con ipertensione è l</a:t>
            </a:r>
            <a:r>
              <a:rPr lang="it-IT" altLang="it-IT" sz="2400" dirty="0">
                <a:latin typeface="Calisto MT" pitchFamily="18" charset="0"/>
                <a:cs typeface="Times New Roman" pitchFamily="18" charset="0"/>
              </a:rPr>
              <a:t>’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Umbria (20,8%),   </a:t>
            </a: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								</a:t>
            </a:r>
            <a:endParaRPr lang="it-IT" sz="2400" dirty="0">
              <a:latin typeface="Calisto MT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 Con 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artrosi e artriti sono Liguria e Calabria (entrambe </a:t>
            </a: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19%). 		</a:t>
            </a:r>
            <a:endParaRPr lang="it-IT" sz="2400" dirty="0">
              <a:latin typeface="Calisto MT" pitchFamily="18" charset="0"/>
              <a:cs typeface="Times New Roman" pitchFamily="18" charset="0"/>
            </a:endParaRPr>
          </a:p>
          <a:p>
            <a:pPr>
              <a:lnSpc>
                <a:spcPts val="2400"/>
              </a:lnSpc>
              <a:buFont typeface="Wingdings" pitchFamily="2" charset="2"/>
              <a:buChar char="Ø"/>
            </a:pPr>
            <a:r>
              <a:rPr lang="it-IT" sz="2400" dirty="0" smtClean="0">
                <a:latin typeface="Calisto MT" pitchFamily="18" charset="0"/>
                <a:cs typeface="Times New Roman" pitchFamily="18" charset="0"/>
              </a:rPr>
              <a:t> La </a:t>
            </a:r>
            <a:r>
              <a:rPr lang="it-IT" sz="2400" dirty="0">
                <a:latin typeface="Calisto MT" pitchFamily="18" charset="0"/>
                <a:cs typeface="Times New Roman" pitchFamily="18" charset="0"/>
              </a:rPr>
              <a:t>Campania e la Sardegna hanno il maggior numero di persone affette da bronchite cronica (entrambe 7,8%); </a:t>
            </a:r>
            <a:endParaRPr lang="it-IT" sz="2400" dirty="0">
              <a:latin typeface="Calisto MT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51520" y="692696"/>
            <a:ext cx="8640960" cy="5400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400" dirty="0">
              <a:latin typeface="Calisto M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3555" t="10454" r="51025" b="16704"/>
          <a:stretch>
            <a:fillRect/>
          </a:stretch>
        </p:blipFill>
        <p:spPr bwMode="auto">
          <a:xfrm>
            <a:off x="5004048" y="2583474"/>
            <a:ext cx="3456384" cy="399644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 l="13473" t="8657" r="50554" b="15547"/>
          <a:stretch>
            <a:fillRect/>
          </a:stretch>
        </p:blipFill>
        <p:spPr bwMode="auto">
          <a:xfrm>
            <a:off x="611560" y="2570533"/>
            <a:ext cx="3499459" cy="40268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4" name="Rettangolo 3"/>
          <p:cNvSpPr/>
          <p:nvPr/>
        </p:nvSpPr>
        <p:spPr>
          <a:xfrm>
            <a:off x="611560" y="404664"/>
            <a:ext cx="7848872" cy="17281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Presenza delle </a:t>
            </a:r>
            <a:r>
              <a:rPr lang="it-IT" sz="2200" dirty="0" err="1" smtClean="0">
                <a:solidFill>
                  <a:schemeClr val="tx1"/>
                </a:solidFill>
                <a:latin typeface="Calisto MT" pitchFamily="18" charset="0"/>
              </a:rPr>
              <a:t>comorbilità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, delle </a:t>
            </a:r>
            <a:r>
              <a:rPr lang="it-IT" sz="2200" dirty="0" err="1" smtClean="0">
                <a:solidFill>
                  <a:schemeClr val="tx1"/>
                </a:solidFill>
                <a:latin typeface="Calisto MT" pitchFamily="18" charset="0"/>
              </a:rPr>
              <a:t>politerapie</a:t>
            </a: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,                           della dimensione sociale della popolazione </a:t>
            </a:r>
            <a:r>
              <a:rPr lang="it-IT" sz="2200" dirty="0" err="1" smtClean="0">
                <a:solidFill>
                  <a:schemeClr val="tx1"/>
                </a:solidFill>
                <a:latin typeface="Calisto MT" pitchFamily="18" charset="0"/>
              </a:rPr>
              <a:t>assistita…</a:t>
            </a:r>
            <a:endParaRPr lang="it-IT" sz="2200" dirty="0" smtClean="0">
              <a:solidFill>
                <a:schemeClr val="tx1"/>
              </a:solidFill>
              <a:latin typeface="Calisto MT" pitchFamily="18" charset="0"/>
            </a:endParaRPr>
          </a:p>
          <a:p>
            <a:pPr algn="ctr"/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</a:rPr>
              <a:t>Tutti fattori che condizionano inevitabilmente la creazione delle coorti di isocomplessità assistenziale,                                               che peraltro potrebbero necessitare di approcci diversificati.</a:t>
            </a:r>
            <a:endParaRPr lang="it-IT" sz="2200" dirty="0">
              <a:solidFill>
                <a:schemeClr val="tx1"/>
              </a:solidFill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8496944" cy="5040560"/>
          </a:xfrm>
          <a:noFill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2400" dirty="0">
                <a:solidFill>
                  <a:schemeClr val="tx1"/>
                </a:solidFill>
                <a:latin typeface="Calisto MT" pitchFamily="18" charset="0"/>
                <a:cs typeface="Calibri" pitchFamily="34" charset="0"/>
              </a:rPr>
              <a:t>Il Piano, dopo una definizione del contesto e dei principi generali, illustra il macro-processo della gestione della persona con cronicità, che si sviluppa attraverso le seguenti fasi: </a:t>
            </a:r>
            <a:endParaRPr lang="it-IT" sz="2400" dirty="0" smtClean="0">
              <a:solidFill>
                <a:schemeClr val="tx1"/>
              </a:solidFill>
              <a:latin typeface="Calisto MT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it-IT" sz="2400" dirty="0" smtClean="0">
              <a:solidFill>
                <a:schemeClr val="tx1"/>
              </a:solidFill>
              <a:latin typeface="Calisto MT" pitchFamily="18" charset="0"/>
              <a:cs typeface="Calibri" pitchFamily="34" charset="0"/>
            </a:endParaRPr>
          </a:p>
          <a:p>
            <a:pPr marL="457200" indent="-457200" algn="just">
              <a:buAutoNum type="arabicPeriod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</a:rPr>
              <a:t>STRATIFICAZIONE/TARGETING DELLA POPOLAZIONE</a:t>
            </a:r>
          </a:p>
          <a:p>
            <a:pPr marL="457200" indent="-457200" algn="just">
              <a:buAutoNum type="arabicPeriod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</a:rPr>
              <a:t>PROMOZIONE DELLA SALUTE, PREVENZIONE E DIAGNOSI PRECOCE</a:t>
            </a:r>
          </a:p>
          <a:p>
            <a:pPr marL="457200" indent="-457200" algn="just">
              <a:buAutoNum type="arabicPeriod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</a:rPr>
              <a:t>PRESA IN CARICO E GESTIONE DEL PZ ATTRAVERSO IL PIANO DI CURA</a:t>
            </a:r>
          </a:p>
          <a:p>
            <a:pPr marL="457200" indent="-457200" algn="just">
              <a:buAutoNum type="arabicPeriod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</a:rPr>
              <a:t>EROGAZIONE DI INTERVENTI PERSONALIZZATI PER LA GESTIONE DEL PZ</a:t>
            </a:r>
          </a:p>
          <a:p>
            <a:pPr marL="457200" indent="-457200" algn="just">
              <a:buAutoNum type="arabicPeriod"/>
            </a:pPr>
            <a:r>
              <a:rPr lang="it-IT" sz="2200" dirty="0" smtClean="0">
                <a:solidFill>
                  <a:schemeClr val="tx1"/>
                </a:solidFill>
                <a:latin typeface="Calisto MT" pitchFamily="18" charset="0"/>
                <a:cs typeface="Calibri" pitchFamily="34" charset="0"/>
              </a:rPr>
              <a:t>VALUTAZIONE DELLA QUALITA’ DELLE CURE EROGATE </a:t>
            </a:r>
            <a:endParaRPr lang="it-IT" sz="2000" dirty="0" smtClean="0">
              <a:solidFill>
                <a:schemeClr val="tx1"/>
              </a:solidFill>
              <a:latin typeface="Calisto MT" pitchFamily="18" charset="0"/>
              <a:cs typeface="Calibri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67680" y="108000"/>
            <a:ext cx="4716804" cy="430887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 rtlCol="0">
            <a:spAutoFit/>
          </a:bodyPr>
          <a:lstStyle/>
          <a:p>
            <a:r>
              <a:rPr lang="it-IT" sz="2200" dirty="0" smtClean="0">
                <a:latin typeface="Calisto MT" pitchFamily="18" charset="0"/>
              </a:rPr>
              <a:t>PIANO NAZIONALE CRONICITA’</a:t>
            </a:r>
            <a:endParaRPr lang="it-IT" sz="2200" dirty="0">
              <a:latin typeface="Calisto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23262</TotalTime>
  <Words>2303</Words>
  <Application>Microsoft Office PowerPoint</Application>
  <PresentationFormat>Presentazione su schermo (4:3)</PresentationFormat>
  <Paragraphs>326</Paragraphs>
  <Slides>43</Slides>
  <Notes>5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4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Obiettivi del PDTA</vt:lpstr>
      <vt:lpstr>Diapositiva 18</vt:lpstr>
      <vt:lpstr>Diapositiva 19</vt:lpstr>
      <vt:lpstr>Centralità dell’assistenza primaria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L’integrazione al tempo delle AFT e delle UCCP</vt:lpstr>
      <vt:lpstr>Diapositiva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Toni Guerra</dc:creator>
  <cp:lastModifiedBy>PC</cp:lastModifiedBy>
  <cp:revision>20</cp:revision>
  <dcterms:created xsi:type="dcterms:W3CDTF">2018-10-30T08:50:58Z</dcterms:created>
  <dcterms:modified xsi:type="dcterms:W3CDTF">2018-11-17T07:01:45Z</dcterms:modified>
</cp:coreProperties>
</file>