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704" r:id="rId5"/>
    <p:sldMasterId id="2147483718" r:id="rId6"/>
    <p:sldMasterId id="2147483744" r:id="rId7"/>
    <p:sldMasterId id="2147483757" r:id="rId8"/>
    <p:sldMasterId id="2147483770" r:id="rId9"/>
    <p:sldMasterId id="2147483783" r:id="rId10"/>
  </p:sldMasterIdLst>
  <p:notesMasterIdLst>
    <p:notesMasterId r:id="rId78"/>
  </p:notesMasterIdLst>
  <p:sldIdLst>
    <p:sldId id="256" r:id="rId11"/>
    <p:sldId id="262" r:id="rId12"/>
    <p:sldId id="619" r:id="rId13"/>
    <p:sldId id="483" r:id="rId14"/>
    <p:sldId id="259" r:id="rId15"/>
    <p:sldId id="485" r:id="rId16"/>
    <p:sldId id="530" r:id="rId17"/>
    <p:sldId id="500" r:id="rId18"/>
    <p:sldId id="511" r:id="rId19"/>
    <p:sldId id="450" r:id="rId20"/>
    <p:sldId id="358" r:id="rId21"/>
    <p:sldId id="645" r:id="rId22"/>
    <p:sldId id="446" r:id="rId23"/>
    <p:sldId id="447" r:id="rId24"/>
    <p:sldId id="513" r:id="rId25"/>
    <p:sldId id="651" r:id="rId26"/>
    <p:sldId id="644" r:id="rId27"/>
    <p:sldId id="641" r:id="rId28"/>
    <p:sldId id="638" r:id="rId29"/>
    <p:sldId id="639" r:id="rId30"/>
    <p:sldId id="647" r:id="rId31"/>
    <p:sldId id="578" r:id="rId32"/>
    <p:sldId id="649" r:id="rId33"/>
    <p:sldId id="653" r:id="rId34"/>
    <p:sldId id="624" r:id="rId35"/>
    <p:sldId id="630" r:id="rId36"/>
    <p:sldId id="542" r:id="rId37"/>
    <p:sldId id="654" r:id="rId38"/>
    <p:sldId id="657" r:id="rId39"/>
    <p:sldId id="635" r:id="rId40"/>
    <p:sldId id="332" r:id="rId41"/>
    <p:sldId id="633" r:id="rId42"/>
    <p:sldId id="342" r:id="rId43"/>
    <p:sldId id="615" r:id="rId44"/>
    <p:sldId id="566" r:id="rId45"/>
    <p:sldId id="570" r:id="rId46"/>
    <p:sldId id="572" r:id="rId47"/>
    <p:sldId id="531" r:id="rId48"/>
    <p:sldId id="512" r:id="rId49"/>
    <p:sldId id="527" r:id="rId50"/>
    <p:sldId id="468" r:id="rId51"/>
    <p:sldId id="659" r:id="rId52"/>
    <p:sldId id="592" r:id="rId53"/>
    <p:sldId id="661" r:id="rId54"/>
    <p:sldId id="663" r:id="rId55"/>
    <p:sldId id="582" r:id="rId56"/>
    <p:sldId id="584" r:id="rId57"/>
    <p:sldId id="265" r:id="rId58"/>
    <p:sldId id="380" r:id="rId59"/>
    <p:sldId id="502" r:id="rId60"/>
    <p:sldId id="599" r:id="rId61"/>
    <p:sldId id="605" r:id="rId62"/>
    <p:sldId id="603" r:id="rId63"/>
    <p:sldId id="564" r:id="rId64"/>
    <p:sldId id="476" r:id="rId65"/>
    <p:sldId id="477" r:id="rId66"/>
    <p:sldId id="478" r:id="rId67"/>
    <p:sldId id="607" r:id="rId68"/>
    <p:sldId id="609" r:id="rId69"/>
    <p:sldId id="558" r:id="rId70"/>
    <p:sldId id="560" r:id="rId71"/>
    <p:sldId id="614" r:id="rId72"/>
    <p:sldId id="562" r:id="rId73"/>
    <p:sldId id="460" r:id="rId74"/>
    <p:sldId id="509" r:id="rId75"/>
    <p:sldId id="461" r:id="rId76"/>
    <p:sldId id="574" r:id="rId7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tt. G. Talerico" initials="DGT" lastIdx="1" clrIdx="0">
    <p:extLst>
      <p:ext uri="{19B8F6BF-5375-455C-9EA6-DF929625EA0E}">
        <p15:presenceInfo xmlns:p15="http://schemas.microsoft.com/office/powerpoint/2012/main" xmlns="" userId="Dott. G. Taleric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-882" y="-11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slide" Target="slides/slide6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7B461-F88B-4739-A0DB-1123E5808506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B06B6-EAE0-42BC-B4E3-249B0DBE2D1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78599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10B1E705-CCD9-4BB7-9BC2-9F33DF89CA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564BFB-FA2B-4631-886F-BF5CF30C5DE9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xmlns="" id="{B8E8860A-2CCE-448D-90AC-C0DD330C09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xmlns="" id="{05594CC6-3623-40B2-B5E0-3F9086640E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Cio</a:t>
            </a:r>
            <a:r>
              <a:rPr lang="it-IT" dirty="0"/>
              <a:t> non</a:t>
            </a:r>
            <a:r>
              <a:rPr lang="it-IT" baseline="0" dirty="0"/>
              <a:t> significa che non dobbiamo </a:t>
            </a:r>
            <a:r>
              <a:rPr lang="it-IT" baseline="0" dirty="0" err="1"/>
              <a:t>piu</a:t>
            </a:r>
            <a:r>
              <a:rPr lang="it-IT" baseline="0" dirty="0"/>
              <a:t> </a:t>
            </a:r>
            <a:r>
              <a:rPr lang="it-IT" baseline="0" dirty="0" err="1"/>
              <a:t>effettura</a:t>
            </a:r>
            <a:r>
              <a:rPr lang="it-IT" baseline="0" dirty="0"/>
              <a:t> </a:t>
            </a:r>
            <a:r>
              <a:rPr lang="it-IT" baseline="0" dirty="0" err="1"/>
              <a:t>ela</a:t>
            </a:r>
            <a:r>
              <a:rPr lang="it-IT" baseline="0" dirty="0"/>
              <a:t> misurazione in office…che </a:t>
            </a:r>
            <a:r>
              <a:rPr lang="it-IT" baseline="0" dirty="0" err="1"/>
              <a:t>comiunque</a:t>
            </a:r>
            <a:r>
              <a:rPr lang="it-IT" baseline="0" dirty="0"/>
              <a:t> rimane il metodo cardine per lo </a:t>
            </a:r>
            <a:r>
              <a:rPr lang="it-IT" baseline="0" dirty="0" err="1"/>
              <a:t>screenning</a:t>
            </a:r>
            <a:r>
              <a:rPr lang="it-IT" baseline="0" dirty="0"/>
              <a:t>…. </a:t>
            </a:r>
            <a:r>
              <a:rPr lang="it-IT" baseline="0" dirty="0" err="1"/>
              <a:t>Qual’ora</a:t>
            </a:r>
            <a:r>
              <a:rPr lang="it-IT" baseline="0" dirty="0"/>
              <a:t> infatti troviamo dei valori alti ma anche tra virgolette borderline o </a:t>
            </a:r>
            <a:r>
              <a:rPr lang="it-IT" baseline="0" dirty="0" err="1"/>
              <a:t>nrmali</a:t>
            </a:r>
            <a:r>
              <a:rPr lang="it-IT" baseline="0" dirty="0"/>
              <a:t> alti come vengono definiti, l’utilizzo delle metodiche out of office diventa fondamentale.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A9DE9-F19C-40DC-BF97-6D382C31FE0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3503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</a:t>
            </a:r>
            <a:r>
              <a:rPr lang="it-IT" baseline="0" dirty="0"/>
              <a:t> questa… dove finalmente viene data alle metodiche out of office la giusta importanza sia per quanto concerne la diagnosi che la gestione del paziente iperteso.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A9DE9-F19C-40DC-BF97-6D382C31FE0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0642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5906EE85-246E-48B5-A1E5-3B49042E2DF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C1AF3AC-4C8B-4AD2-8C1E-DA6B7C2D7815}" type="slidenum">
              <a:rPr kumimoji="0" lang="en-GB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48</a:t>
            </a:fld>
            <a:endParaRPr kumimoji="0" lang="en-GB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+mn-cs"/>
            </a:endParaRPr>
          </a:p>
        </p:txBody>
      </p:sp>
      <p:sp>
        <p:nvSpPr>
          <p:cNvPr id="97281" name="Text Box 1">
            <a:extLst>
              <a:ext uri="{FF2B5EF4-FFF2-40B4-BE49-F238E27FC236}">
                <a16:creationId xmlns:a16="http://schemas.microsoft.com/office/drawing/2014/main" xmlns="" id="{82EF78B2-2363-43AE-92D0-CDBA343B6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742950"/>
            <a:ext cx="4953000" cy="37147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Gothic" panose="020B0609070205080204" pitchFamily="49" charset="-128"/>
              <a:cs typeface="+mn-cs"/>
            </a:endParaRPr>
          </a:p>
        </p:txBody>
      </p:sp>
      <p:sp>
        <p:nvSpPr>
          <p:cNvPr id="97282" name="Text Box 2">
            <a:extLst>
              <a:ext uri="{FF2B5EF4-FFF2-40B4-BE49-F238E27FC236}">
                <a16:creationId xmlns:a16="http://schemas.microsoft.com/office/drawing/2014/main" xmlns="" id="{CC7D6CF6-C68A-46B0-B3BE-C377DBCEA385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904875" y="4705350"/>
            <a:ext cx="4972050" cy="44592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080" rIns="91080"/>
          <a:lstStyle/>
          <a:p>
            <a:pPr algn="ctr">
              <a:spcBef>
                <a:spcPts val="4388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it-IT" sz="11700">
                <a:ea typeface="MS Gothic" panose="020B0609070205080204" pitchFamily="49" charset="-128"/>
              </a:rPr>
              <a:t>#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87B8C8FA-C379-4136-99CD-F2A4CC5F0B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CC3345-2CBA-48B1-970B-34B552FF293D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5218" name="Rectangle 2">
            <a:extLst>
              <a:ext uri="{FF2B5EF4-FFF2-40B4-BE49-F238E27FC236}">
                <a16:creationId xmlns:a16="http://schemas.microsoft.com/office/drawing/2014/main" xmlns="" id="{5BA429A4-5E8F-43A5-9290-A905C06548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65219" name="Rectangle 3">
            <a:extLst>
              <a:ext uri="{FF2B5EF4-FFF2-40B4-BE49-F238E27FC236}">
                <a16:creationId xmlns:a16="http://schemas.microsoft.com/office/drawing/2014/main" xmlns="" id="{34C1F63D-6040-454D-B387-B1FD7493AC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AEB5D9A1-FA1A-49F9-BE27-9E9A51B5FA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D9B3FB-204C-45ED-AF94-232EEB986747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xmlns="" id="{75C02AD7-5279-4590-8FB5-3B146E71EF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xmlns="" id="{48702BD3-4833-435A-8C07-C0DB361AC5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Probabilmente in questa slide c’è il succo di tutto quello che dobbiamo portare a casa dalla mia relazione</a:t>
            </a:r>
          </a:p>
          <a:p>
            <a:r>
              <a:rPr lang="it-IT" altLang="it-IT"/>
              <a:t>Oltre che richiamare il continuum progressivo che dal primo danno biologico a livello di vie metaboliche e dalle alterazioni che abbiamo passato in rassegna</a:t>
            </a:r>
          </a:p>
          <a:p>
            <a:r>
              <a:rPr lang="it-IT" altLang="it-IT"/>
              <a:t>Questa slide mette in evidenza la possibilità di identificare dei biomarcatori indicatori dell’instaurarsi del danno e di come questo progredisca verso quella serie di complicanze d’organo che portano alla disfunzione d’organo e poi agli eventi clinici</a:t>
            </a:r>
          </a:p>
          <a:p>
            <a:r>
              <a:rPr lang="it-IT" altLang="it-IT"/>
              <a:t>Mette naturalmente anche l’ accento sulla possibilità di prevenzione dello sviluppo del danno o della sua ritardata progressione</a:t>
            </a:r>
          </a:p>
          <a:p>
            <a:r>
              <a:rPr lang="it-IT" altLang="it-IT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487415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42F9924D-3D51-413A-9AFD-379546B23B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3B6DC5-DFBC-428B-905D-23DFCE886E3E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xmlns="" id="{D850D72E-9DDD-44A2-9298-CD6FAF5F48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xmlns="" id="{D5AB386D-C2DB-46D9-A7BA-913F56E811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968961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3D5AF4B8-9385-43D8-937F-BE55BA3784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CED463-A16F-4E71-8CA9-9B4EAB6AC8FE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xmlns="" id="{7178CE44-7C2F-45A8-ABC9-3425419C41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xmlns="" id="{02B54311-65F9-4E31-B952-80B6D576E0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La diapositiva da un lato mette in risalto la percentuale di popolazione esposta ad ALTO RISCHIO (li conosciamo ?) mentre</a:t>
            </a:r>
          </a:p>
          <a:p>
            <a:r>
              <a:rPr lang="it-IT" altLang="it-IT"/>
              <a:t>dall’altro ci fa notare quell’85% non ad alto rischio, nel cui ambito un ulteriore 15%</a:t>
            </a:r>
          </a:p>
          <a:p>
            <a:r>
              <a:rPr lang="it-IT" altLang="it-IT"/>
              <a:t>risulta comunque esposto a fattori di rischio per cui può essere nel tempo candidata a</a:t>
            </a:r>
          </a:p>
          <a:p>
            <a:r>
              <a:rPr lang="it-IT" altLang="it-IT"/>
              <a:t>divenire ad alto rischio. La restante percentuale (comunque notevole) accoglie persone sane </a:t>
            </a:r>
          </a:p>
          <a:p>
            <a:r>
              <a:rPr lang="it-IT" altLang="it-IT"/>
              <a:t>e/o presunte tali. A noi compete anche la “medicina delle persone sane”.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AF21F2FF-E3AB-4BF2-8A8C-72B5CA7B79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F7C0D6-8431-4610-B179-50ECC34B859F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xmlns="" id="{6A7D42B7-FFD0-4710-BBA5-AB0645D2D1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xmlns="" id="{731CB3A8-FCFD-4BEC-B752-CB899D3C63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2590210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Segnaposto immagine diapositiva 1">
            <a:extLst>
              <a:ext uri="{FF2B5EF4-FFF2-40B4-BE49-F238E27FC236}">
                <a16:creationId xmlns:a16="http://schemas.microsoft.com/office/drawing/2014/main" xmlns="" id="{28098CC9-13BE-3849-8040-590474818C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02754" name="Segnaposto note 2">
            <a:extLst>
              <a:ext uri="{FF2B5EF4-FFF2-40B4-BE49-F238E27FC236}">
                <a16:creationId xmlns:a16="http://schemas.microsoft.com/office/drawing/2014/main" xmlns="" id="{625FAC09-A6A0-894B-8610-47783067C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202755" name="Segnaposto numero diapositiva 3">
            <a:extLst>
              <a:ext uri="{FF2B5EF4-FFF2-40B4-BE49-F238E27FC236}">
                <a16:creationId xmlns:a16="http://schemas.microsoft.com/office/drawing/2014/main" xmlns="" id="{06B0CC02-450B-3945-BF93-8F16BDC832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7FD56-020F-D84D-8ABC-0D7E842E3A92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593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42F9924D-3D51-413A-9AFD-379546B23B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3B6DC5-DFBC-428B-905D-23DFCE886E3E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xmlns="" id="{D850D72E-9DDD-44A2-9298-CD6FAF5F48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xmlns="" id="{D5AB386D-C2DB-46D9-A7BA-913F56E811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128124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9525" y="603250"/>
            <a:ext cx="4318000" cy="24304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4250" y="3300413"/>
            <a:ext cx="5208588" cy="4114800"/>
          </a:xfrm>
          <a:noFill/>
        </p:spPr>
        <p:txBody>
          <a:bodyPr wrap="square" lIns="85732" tIns="42867" rIns="85732" bIns="42867" numCol="1" anchor="t" anchorCtr="0" compatLnSpc="1">
            <a:prstTxWarp prst="textNoShape">
              <a:avLst/>
            </a:prstTxWarp>
          </a:bodyPr>
          <a:lstStyle/>
          <a:p>
            <a:pPr marL="242888" indent="-242888"/>
            <a:r>
              <a:rPr lang="en-US" dirty="0" smtClean="0"/>
              <a:t>	La </a:t>
            </a:r>
            <a:r>
              <a:rPr lang="en-US" dirty="0" err="1" smtClean="0"/>
              <a:t>seconda</a:t>
            </a:r>
            <a:r>
              <a:rPr lang="en-US" dirty="0" smtClean="0"/>
              <a:t> </a:t>
            </a:r>
            <a:r>
              <a:rPr lang="en-US" dirty="0" err="1" smtClean="0"/>
              <a:t>indagine</a:t>
            </a:r>
            <a:r>
              <a:rPr lang="en-US" dirty="0" smtClean="0"/>
              <a:t> EUROASPIRE (European Action on Secondary Prevention through Intervention to Reduce Events) </a:t>
            </a:r>
            <a:r>
              <a:rPr lang="en-US" dirty="0" err="1" smtClean="0"/>
              <a:t>condotta</a:t>
            </a:r>
            <a:r>
              <a:rPr lang="en-US" dirty="0" smtClean="0"/>
              <a:t> in 15 </a:t>
            </a:r>
            <a:r>
              <a:rPr lang="en-US" dirty="0" err="1" smtClean="0"/>
              <a:t>Paesi</a:t>
            </a:r>
            <a:r>
              <a:rPr lang="en-US" dirty="0" smtClean="0"/>
              <a:t> </a:t>
            </a:r>
            <a:r>
              <a:rPr lang="en-US" dirty="0" err="1" smtClean="0"/>
              <a:t>europei</a:t>
            </a:r>
            <a:r>
              <a:rPr lang="en-US" dirty="0" smtClean="0"/>
              <a:t> ha </a:t>
            </a:r>
            <a:r>
              <a:rPr lang="en-US" dirty="0" err="1" smtClean="0"/>
              <a:t>fornito</a:t>
            </a:r>
            <a:r>
              <a:rPr lang="en-US" dirty="0" smtClean="0"/>
              <a:t> </a:t>
            </a:r>
            <a:r>
              <a:rPr lang="en-US" dirty="0" err="1" smtClean="0"/>
              <a:t>chiare</a:t>
            </a:r>
            <a:r>
              <a:rPr lang="en-US" dirty="0" smtClean="0"/>
              <a:t> </a:t>
            </a:r>
            <a:r>
              <a:rPr lang="en-US" dirty="0" err="1" smtClean="0"/>
              <a:t>evidenze</a:t>
            </a:r>
            <a:r>
              <a:rPr lang="en-US" dirty="0" smtClean="0"/>
              <a:t>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gestione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</a:t>
            </a:r>
            <a:r>
              <a:rPr lang="en-US" dirty="0" err="1" smtClean="0"/>
              <a:t>patologia</a:t>
            </a:r>
            <a:r>
              <a:rPr lang="en-US" dirty="0" smtClean="0"/>
              <a:t> </a:t>
            </a:r>
            <a:r>
              <a:rPr lang="en-US" dirty="0" err="1" smtClean="0"/>
              <a:t>cardiovascolare</a:t>
            </a:r>
            <a:r>
              <a:rPr lang="en-US" dirty="0" smtClean="0"/>
              <a:t>. </a:t>
            </a:r>
            <a:r>
              <a:rPr lang="en-US" dirty="0" err="1" smtClean="0"/>
              <a:t>Tra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pazienti</a:t>
            </a:r>
            <a:r>
              <a:rPr lang="en-US" dirty="0" smtClean="0"/>
              <a:t> in </a:t>
            </a:r>
            <a:r>
              <a:rPr lang="en-US" dirty="0" err="1" smtClean="0"/>
              <a:t>trattamento</a:t>
            </a:r>
            <a:r>
              <a:rPr lang="en-US" dirty="0" smtClean="0"/>
              <a:t> con </a:t>
            </a:r>
            <a:r>
              <a:rPr lang="en-US" dirty="0" err="1" smtClean="0"/>
              <a:t>farmaci</a:t>
            </a:r>
            <a:r>
              <a:rPr lang="en-US" dirty="0" smtClean="0"/>
              <a:t> </a:t>
            </a:r>
            <a:r>
              <a:rPr lang="en-US" dirty="0" err="1" smtClean="0"/>
              <a:t>ipolipemizzanti</a:t>
            </a:r>
            <a:r>
              <a:rPr lang="en-US" dirty="0" smtClean="0"/>
              <a:t>, </a:t>
            </a:r>
            <a:r>
              <a:rPr lang="en-US" dirty="0" err="1" smtClean="0"/>
              <a:t>il</a:t>
            </a:r>
            <a:r>
              <a:rPr lang="en-US" dirty="0" smtClean="0"/>
              <a:t> 51% </a:t>
            </a:r>
            <a:r>
              <a:rPr lang="en-US" dirty="0" err="1" smtClean="0"/>
              <a:t>aveva</a:t>
            </a:r>
            <a:r>
              <a:rPr lang="en-US" dirty="0" smtClean="0"/>
              <a:t> </a:t>
            </a:r>
            <a:r>
              <a:rPr lang="en-US" dirty="0" err="1" smtClean="0"/>
              <a:t>raggiunto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valore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colesterolo</a:t>
            </a:r>
            <a:r>
              <a:rPr lang="en-US" dirty="0" smtClean="0"/>
              <a:t> </a:t>
            </a:r>
            <a:r>
              <a:rPr lang="en-US" dirty="0" err="1" smtClean="0"/>
              <a:t>totale</a:t>
            </a:r>
            <a:r>
              <a:rPr lang="en-US" dirty="0" smtClean="0"/>
              <a:t> target (190 mg/dl; 5 </a:t>
            </a:r>
            <a:r>
              <a:rPr lang="en-US" dirty="0" err="1" smtClean="0"/>
              <a:t>mmol</a:t>
            </a:r>
            <a:r>
              <a:rPr lang="en-US" dirty="0" smtClean="0"/>
              <a:t>/l) al </a:t>
            </a:r>
            <a:r>
              <a:rPr lang="en-US" dirty="0" err="1" smtClean="0"/>
              <a:t>momento</a:t>
            </a:r>
            <a:r>
              <a:rPr lang="en-US" dirty="0" smtClean="0"/>
              <a:t> dell’indagine.</a:t>
            </a:r>
            <a:r>
              <a:rPr lang="en-US" baseline="30000" dirty="0" smtClean="0"/>
              <a:t>1</a:t>
            </a:r>
          </a:p>
          <a:p>
            <a:pPr marL="242888" indent="-242888"/>
            <a:endParaRPr lang="en-US" baseline="30000" dirty="0" smtClean="0"/>
          </a:p>
          <a:p>
            <a:pPr marL="242888" indent="-242888"/>
            <a:endParaRPr lang="en-US" baseline="30000" dirty="0" smtClean="0"/>
          </a:p>
          <a:p>
            <a:pPr marL="242888" indent="-242888"/>
            <a:endParaRPr lang="en-US" baseline="30000" dirty="0" smtClean="0"/>
          </a:p>
          <a:p>
            <a:pPr marL="242888" indent="-242888">
              <a:buFontTx/>
              <a:buAutoNum type="arabicPeriod"/>
            </a:pPr>
            <a:r>
              <a:rPr lang="en-US" dirty="0" smtClean="0"/>
              <a:t>EUROASPIRE II Study Group.  Lifestyle and risk factor management and use of drug therapies in coronary patients from 15 countries.  </a:t>
            </a:r>
            <a:r>
              <a:rPr lang="en-US" i="1" dirty="0" err="1" smtClean="0"/>
              <a:t>Eur</a:t>
            </a:r>
            <a:r>
              <a:rPr lang="en-US" i="1" dirty="0" smtClean="0"/>
              <a:t> Heart J</a:t>
            </a:r>
            <a:r>
              <a:rPr lang="en-US" dirty="0" smtClean="0"/>
              <a:t> 2001;22:554-572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B62E930-B189-473C-9407-C860408E559F}" type="slidenum">
              <a:rPr lang="en-US" smtClean="0">
                <a:latin typeface="Arial" pitchFamily="34" charset="0"/>
                <a:cs typeface="Arial" pitchFamily="34" charset="0"/>
              </a:rPr>
              <a:pPr/>
              <a:t>36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3667" name="Rectangle 7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8" name="Rectangle 8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mtClean="0">
                <a:latin typeface="Arial" pitchFamily="34" charset="0"/>
              </a:rPr>
              <a:t>Messaggio: il 60% dei pazienti europei in trattamento con farmaci ipolipemizzzanti non raggiunge i livelli obiettivo di colesterolemia.   </a:t>
            </a:r>
            <a:br>
              <a:rPr lang="it-IT" smtClean="0">
                <a:latin typeface="Arial" pitchFamily="34" charset="0"/>
              </a:rPr>
            </a:br>
            <a:endParaRPr lang="it-IT" smtClean="0">
              <a:latin typeface="Arial" pitchFamily="34" charset="0"/>
            </a:endParaRPr>
          </a:p>
          <a:p>
            <a:pPr lvl="1" eaLnBrk="1" hangingPunct="1"/>
            <a:r>
              <a:rPr lang="it-IT" smtClean="0">
                <a:latin typeface="Arial" pitchFamily="34" charset="0"/>
              </a:rPr>
              <a:t>Nello studio </a:t>
            </a:r>
            <a:r>
              <a:rPr lang="it-IT" i="1" smtClean="0">
                <a:latin typeface="Arial" pitchFamily="34" charset="0"/>
              </a:rPr>
              <a:t>Return on Expenditure Achieved for Lipid Therapy </a:t>
            </a:r>
            <a:r>
              <a:rPr lang="it-IT" smtClean="0">
                <a:latin typeface="Arial" pitchFamily="34" charset="0"/>
              </a:rPr>
              <a:t>(REALITY) sono stati utilizzati dati retrospettivi di prescrizione su terapia ipolipemizzante e raggiungimento degli obiettivi di colesterolo totale o LDL per più di 58.000 pazienti con dislipidemia e CHD o fattori di rischio multipli per CHD.</a:t>
            </a:r>
            <a:r>
              <a:rPr lang="it-IT" baseline="30000" smtClean="0">
                <a:latin typeface="Arial" pitchFamily="34" charset="0"/>
              </a:rPr>
              <a:t>1</a:t>
            </a:r>
          </a:p>
          <a:p>
            <a:pPr lvl="1" eaLnBrk="1" hangingPunct="1"/>
            <a:r>
              <a:rPr lang="it-IT" smtClean="0">
                <a:latin typeface="Arial" pitchFamily="34" charset="0"/>
              </a:rPr>
              <a:t>Questa slide mostra le quote di pazienti trattati nei vari paesi europei con terapie ipolipemizzanti che hanno raggiunto gli obiettivi prestabiliti di colesterolo. Complessivamente, solo il 41% dei pazienti avviati a trattamento ipolipemizzante ha raggiunto il suo obiettivo. È inoltre da notare che i pazienti a rischio più elevato avevano minor probabilità di raggiungere il loro obiettivo rispetto agli altri pazienti. L’analisi dei dati di prescrizione ha evidenziato che benché il 90% dei pazienti assumesse una statina, solo l’11% l’assumeva alla dose corretta.</a:t>
            </a:r>
            <a:r>
              <a:rPr lang="it-IT" baseline="30000" smtClean="0">
                <a:latin typeface="Arial" pitchFamily="34" charset="0"/>
              </a:rPr>
              <a:t>1</a:t>
            </a:r>
          </a:p>
        </p:txBody>
      </p:sp>
      <p:sp>
        <p:nvSpPr>
          <p:cNvPr id="113669" name="Text Box 9"/>
          <p:cNvSpPr txBox="1">
            <a:spLocks noChangeArrowheads="1"/>
          </p:cNvSpPr>
          <p:nvPr/>
        </p:nvSpPr>
        <p:spPr bwMode="auto">
          <a:xfrm>
            <a:off x="1016000" y="8370888"/>
            <a:ext cx="5114925" cy="460375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lIns="90118" tIns="45058" rIns="90118" bIns="45058" anchor="b">
            <a:spAutoFit/>
          </a:bodyPr>
          <a:lstStyle/>
          <a:p>
            <a:pPr marL="166688" indent="-166688" defTabSz="901700"/>
            <a:r>
              <a:rPr lang="en-US" sz="800" b="1"/>
              <a:t>Bibliografia:</a:t>
            </a:r>
          </a:p>
          <a:p>
            <a:pPr marL="166688" indent="-166688" defTabSz="901700"/>
            <a:r>
              <a:rPr lang="en-US" sz="800" b="1"/>
              <a:t>1.</a:t>
            </a:r>
            <a:r>
              <a:rPr lang="en-US" sz="800"/>
              <a:t>	Van Ganse E, Laforest L, Alemao E, et al. Lipid-modifying therapy and attainment of cholesterol goals in Europe: the Return on Expenditure Achieved for Lipid Therapy (REALITY) study. </a:t>
            </a:r>
            <a:r>
              <a:rPr lang="en-US" sz="800" i="1"/>
              <a:t>Curr Med Res Opin</a:t>
            </a:r>
            <a:r>
              <a:rPr lang="en-US" sz="800"/>
              <a:t>. 2005;21:1389–1399.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4338" y="3606800"/>
            <a:ext cx="6069012" cy="468312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In uno studio osservazionale</a:t>
            </a:r>
            <a:r>
              <a:rPr lang="en-US" baseline="30000" smtClean="0"/>
              <a:t>1</a:t>
            </a:r>
            <a:r>
              <a:rPr lang="en-US" smtClean="0"/>
              <a:t> disegnato per analizzare la frequenza con la quale è stato istituito il trattamento con statine in una coorte di pazienti assistiti dall’Azienda Unità Sanitaria Locale 110 di Ravenna, in un periodo corrispondente all’intero 2001, è stata esaminiato il livello di esposizione al trattamento nei soggetti a rischio cardiovascolare ma soprattutto la percentuale di pazienti in cui si registra il raggiungimento dell’obiettivo terapeutico, definito da un livello di colesterolemia totale (CT) inferiore a 190 mg/dl. Tra tutti i 1.343 pazienti esposti a trattamento con statine, soltanto in 271, un valore corrispondente al 20,2% dei casi,  è stato raggiunto un livello plasmatico ottimale di CT. Da questo studio sono emerse due informazioni importanti: nonostante sussistesse la precisa indicazione al trattamento, un numero molto ridotto di pazienti è stato esposto ad una terapia con statine ed, inoltre, il livello plasmatico ottimale di CT è stato ottenuto solo nel 20% circa dei soggetti trattati. Inoltre,</a:t>
            </a:r>
            <a:r>
              <a:rPr lang="en-US" noProof="1" smtClean="0"/>
              <a:t> </a:t>
            </a:r>
            <a:r>
              <a:rPr lang="it-IT" smtClean="0"/>
              <a:t>l’analisi condotta per patologia, conferma che l’obiettivo per il CT viene raggiunto da percentuali relativamente basse di pazienti. I risultati migliori si osservano nei pazienti con cardiopatia coronarica e diabete, in cui circa la metà dei pazienti in trattamento raggiunge l’obiettivo previsto. E’ infine importante sottolineare che fra tutti i pazienti con elevate concentrazioni di colesterolo totale (n=5890), il 45,7% non era in trattamento con farmaci ipolipemizzanti, pur avendo un alto livello di rischio cardiovascolare.</a:t>
            </a:r>
          </a:p>
          <a:p>
            <a:r>
              <a:rPr lang="it-IT" smtClean="0"/>
              <a:t>L’impiego delle statine nell’ambito della medicina generale necessita di una maggiore attenzione nel perseguire gli obiettivi terapeutici.</a:t>
            </a:r>
          </a:p>
          <a:p>
            <a:endParaRPr lang="it-IT" smtClean="0"/>
          </a:p>
          <a:p>
            <a:r>
              <a:rPr lang="it-IT" altLang="it-IT" sz="1100" smtClean="0"/>
              <a:t>1.	Di Martino M, Capone A, Russo PL et al. La farmacoutilizzazione delle statine nella pratica clinica: risultati di uno studio di popolazione condotto su database amministrativi e di medici di medicina generale. Farmacoeconomia e percorsi terapeutici 2003, 1 (suppl. 1): 15-23.</a:t>
            </a:r>
            <a:endParaRPr lang="it-IT" sz="1100" noProof="1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53ABD48-069F-412D-B264-B10622F722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EE6E9D74-8916-425C-8A68-6D0CACE93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2E763909-4B69-4C44-92A0-B7179C9BE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53E01-F6A5-4053-B177-74BF73C613D6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E210E123-A88F-4994-9866-53CCE7D46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01F80825-F744-4206-8E3B-26BA2BA89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0B34E-9ED5-4E2B-9AFA-D035902D58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02460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86918E9-386A-4900-8C74-FA4E53D4B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FFEE0420-791E-4A85-82A2-C4DD50FE4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B5246E36-FA4A-42C0-B0D0-9BB8278B3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53E01-F6A5-4053-B177-74BF73C613D6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636DB95A-2746-48ED-9FDB-BD77DBF55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7F2D1407-1418-464F-8F1A-09418FDD9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0B34E-9ED5-4E2B-9AFA-D035902D58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5959074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02785-A27A-5049-B281-68A5E0237315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DAB35-04BB-964D-8BE2-24A3BFB9BB7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200979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02785-A27A-5049-B281-68A5E0237315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DAB35-04BB-964D-8BE2-24A3BFB9BB7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944146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02785-A27A-5049-B281-68A5E0237315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DAB35-04BB-964D-8BE2-24A3BFB9BB7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239243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02785-A27A-5049-B281-68A5E0237315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DAB35-04BB-964D-8BE2-24A3BFB9BB7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7869731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02785-A27A-5049-B281-68A5E0237315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DAB35-04BB-964D-8BE2-24A3BFB9BB7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141568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02785-A27A-5049-B281-68A5E0237315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DAB35-04BB-964D-8BE2-24A3BFB9BB7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45669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02785-A27A-5049-B281-68A5E0237315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DAB35-04BB-964D-8BE2-24A3BFB9BB7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6166812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02785-A27A-5049-B281-68A5E0237315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DAB35-04BB-964D-8BE2-24A3BFB9BB7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19849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02785-A27A-5049-B281-68A5E0237315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DAB35-04BB-964D-8BE2-24A3BFB9BB7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452528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02785-A27A-5049-B281-68A5E0237315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DAB35-04BB-964D-8BE2-24A3BFB9BB7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9006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E9E7406C-BD55-433A-9EB9-41FC364C2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B073A8E8-246C-4BE2-BA46-0420874559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F43CE018-0789-4B48-B6F9-DD2512F28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53E01-F6A5-4053-B177-74BF73C613D6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953D5DAC-EFC3-4F80-9867-F481220C5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554589D2-1E63-4CD0-9939-2BAD9AAEF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0B34E-9ED5-4E2B-9AFA-D035902D58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331069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02785-A27A-5049-B281-68A5E0237315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DAB35-04BB-964D-8BE2-24A3BFB9BB7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244833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F79555-BC7A-5C49-B4FB-50B8E94D22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A83350D-4CF7-AD45-81E6-80FDF6669B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98EEFB2-AE87-BA42-A3A8-886AE74FC0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09D6FD-7F65-1A47-A96D-0CBA71364E1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16066679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8EB7EB8-108C-498B-809C-B710DFDD15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72F7ECC7-F89B-4466-B6B4-B649740660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6E5F66F7-DEE3-4E69-890A-3C93AFFAEDB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4E63747B-2B8F-4706-B149-A67C70B161C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CCEEA4D3-9B5D-44A6-959A-7CA9DD57A6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83BAF68-DB86-4DEF-80DD-2058D76B7533}" type="slidenum">
              <a:rPr lang="en-GB" altLang="it-IT"/>
              <a:pPr/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xmlns="" val="351094291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E1BB4C9-B3BB-4E97-81DB-D86E72B71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24BB459-8DCE-4B6E-B2E4-0FB5F633D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D50814E0-F80E-4160-A4EF-BF80F59B0EF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BB33B7C6-6AE2-47DB-A3BA-C4E2C5A86EC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1DA9329-D002-4FFC-9073-2CC18F73AD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20F67CA-79D4-490E-B5DC-7E5E3B741246}" type="slidenum">
              <a:rPr lang="en-GB" altLang="it-IT"/>
              <a:pPr/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xmlns="" val="182164412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CA98B66-A807-43DD-A1D3-A7A8701D1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3A5489A6-22C1-463B-A31C-393AD12BC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2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94B02C58-087C-487B-B53A-185AE5F5794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D1F06AFF-9C2D-4126-A021-1E021DD0573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8245501-8D5D-4ECD-90B4-18C6810E67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8A6CAE7-F750-4F8E-8D9C-6E793EBF18C4}" type="slidenum">
              <a:rPr lang="en-GB" altLang="it-IT"/>
              <a:pPr/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xmlns="" val="288702129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5E559EB-29C8-4FC7-8D1D-155EB8C67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ECA6B8C2-77F5-4152-ADDC-6892FBBCFD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1" y="1981202"/>
            <a:ext cx="5073651" cy="42338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D628E211-56F8-4A58-8A84-CEFA213DAD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1257" y="1981202"/>
            <a:ext cx="5075767" cy="42338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8A6F12D9-007A-469C-B231-690A6F4DF93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834A74E8-270A-4BC8-9227-0EC421E68E2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63C3311F-51CD-472E-BC38-C5987296EF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2C49B46-4E3D-4301-B585-B4ADD8DADF94}" type="slidenum">
              <a:rPr lang="en-GB" altLang="it-IT"/>
              <a:pPr/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xmlns="" val="205474489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D734FFA-584E-4FA4-A7C8-FE8C65DCB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64719A01-886C-4EFF-B1BD-393DEEC48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3D46053C-C67D-414E-8032-3ECD9C09B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F355DC21-CC6B-4DB3-8188-8B90E3C1F2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441C4A59-5854-4F8E-810E-79FBBA7815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A518AAF3-3B8B-4116-AD09-8FD325F2FEF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24F29C99-714F-44BB-8BC3-E9F8993F277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0CF19926-BD63-4BDB-9FCE-BE3AE386CC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15B2F93-EE08-4F24-B5A9-B2FAB5CC177F}" type="slidenum">
              <a:rPr lang="en-GB" altLang="it-IT"/>
              <a:pPr/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xmlns="" val="378417463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5D6AF0C-1077-47A7-BB93-1331CF12B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2B28255A-84AE-4C51-8DE2-0188D79AFA5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20C43B5B-7716-49C3-87DD-07B7A555914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DCE1877E-5134-40A3-BC9C-006BFE346E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6C1FC22-6990-4476-A9AD-7A95F03037B4}" type="slidenum">
              <a:rPr lang="en-GB" altLang="it-IT"/>
              <a:pPr/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xmlns="" val="149359974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8B9240A7-9F60-4C38-8633-969450DFC72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BBB0F1FD-C099-4B1C-9C38-CD8F0951A76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7A74E046-C102-4B43-A7B2-A6EED32EDE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4932CCD-D81C-4436-A8B2-E8D1456C1E44}" type="slidenum">
              <a:rPr lang="en-GB" altLang="it-IT"/>
              <a:pPr/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xmlns="" val="1772254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2513C34-E481-4B0E-8C90-3175EFD2D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23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1BC73CF-DF5A-4686-87B4-1AC8A27BB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E872F57F-D648-4AFC-A9AA-FEFEE95BD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23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5A0CA3B6-6133-44EF-8F1B-B912EBBF927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F964102C-CBA0-4493-8ABF-A2667D8CAD2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FDF02A36-6ED6-4BF7-8392-83D5DCF6C2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3E4A639-D643-472C-A779-AC15514F1403}" type="slidenum">
              <a:rPr lang="en-GB" altLang="it-IT"/>
              <a:pPr/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xmlns="" val="1381800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8E690DE-F9DE-44EE-A8E5-7603B7A2C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F2EA0C17-0325-457B-A3C6-E50F4900B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1822C049-A9B6-4428-A451-08A47C187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664474E8-A49B-47DF-B41C-C94FE60C5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A1CA2E42-A4EC-48ED-B301-124DA0C6B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6CE7F-B41F-485A-88FA-AC00BC973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11749335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7FBC08A-3B76-4D7F-977D-EF63E88F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23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130A9C73-7858-465B-9B22-5C42196E17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0123DAF6-A44D-40EC-8E8C-6FC3AD27C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23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F1862AF9-71C0-4383-9BDE-A7FC83F3338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8EEF5247-640A-42A6-AA6A-E87D5AE2252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2721C03A-2E04-494B-B276-D20E4D664F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2AE6B68-B124-466E-8235-62656BC0CE03}" type="slidenum">
              <a:rPr lang="en-GB" altLang="it-IT"/>
              <a:pPr/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xmlns="" val="15951475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D19C859-BB2D-47B2-8F40-62E2164BE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E393143E-0263-4FA7-B0B8-27F578D11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7535BE31-FC8B-4277-8756-8FAE5B4BE62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740910BF-5FD0-48C6-B1A2-4D29F5CC347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30905839-BAD9-4105-B265-F514059F94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CFB087E-21F4-4275-9A97-0C99026FD0F5}" type="slidenum">
              <a:rPr lang="en-GB" altLang="it-IT"/>
              <a:pPr/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xmlns="" val="82293318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7D633A1E-0805-48D6-B52B-3DD2DB91A2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80457" y="463559"/>
            <a:ext cx="2586567" cy="5751513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D01B5932-DEC1-40D4-A268-8CE7C379F9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14401" y="463559"/>
            <a:ext cx="7562851" cy="5751513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E4790CAF-7B7E-440B-BA78-96F0AD48DC5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4C2E63A-1210-4B31-AF9E-69D5A8472CF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58805C28-F10F-4A19-9BEE-E03258B896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DB5B375-BF80-4389-A8FA-9CCE1565451C}" type="slidenum">
              <a:rPr lang="en-GB" altLang="it-IT"/>
              <a:pPr/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xmlns="" val="235218693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4E9DDAD-7DF9-43F0-A056-32A89E34A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6" y="463559"/>
            <a:ext cx="10352617" cy="14271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B63A8956-09B3-4F03-AEFF-5D1ED834E68B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914406" y="6248409"/>
            <a:ext cx="2529417" cy="449263"/>
          </a:xfrm>
        </p:spPr>
        <p:txBody>
          <a:bodyPr/>
          <a:lstStyle>
            <a:lvl1pPr>
              <a:defRPr/>
            </a:lvl1pPr>
          </a:lstStyle>
          <a:p>
            <a:endParaRPr lang="en-GB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19CC22E0-511E-41A5-9900-D4F881308520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165606" y="6248409"/>
            <a:ext cx="3850217" cy="449263"/>
          </a:xfrm>
        </p:spPr>
        <p:txBody>
          <a:bodyPr/>
          <a:lstStyle>
            <a:lvl1pPr>
              <a:defRPr/>
            </a:lvl1pPr>
          </a:lstStyle>
          <a:p>
            <a:endParaRPr lang="en-GB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344B847B-8C80-449F-A5B1-18F45D62F0C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37606" y="6248409"/>
            <a:ext cx="2529417" cy="449263"/>
          </a:xfrm>
        </p:spPr>
        <p:txBody>
          <a:bodyPr/>
          <a:lstStyle>
            <a:lvl1pPr>
              <a:defRPr/>
            </a:lvl1pPr>
          </a:lstStyle>
          <a:p>
            <a:fld id="{8C45C54B-99FC-49E6-905C-2C5BB6A1455A}" type="slidenum">
              <a:rPr lang="en-GB" altLang="it-IT"/>
              <a:pPr/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xmlns="" val="159385245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B80BF84-70F9-4FC3-BFC0-6B70A4E16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6" y="463559"/>
            <a:ext cx="10352617" cy="14271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grafico 2">
            <a:extLst>
              <a:ext uri="{FF2B5EF4-FFF2-40B4-BE49-F238E27FC236}">
                <a16:creationId xmlns:a16="http://schemas.microsoft.com/office/drawing/2014/main" xmlns="" id="{AB127899-7804-4CD6-B9AF-2D8A9C92C768}"/>
              </a:ext>
            </a:extLst>
          </p:cNvPr>
          <p:cNvSpPr>
            <a:spLocks noGrp="1"/>
          </p:cNvSpPr>
          <p:nvPr>
            <p:ph type="chart" idx="1"/>
          </p:nvPr>
        </p:nvSpPr>
        <p:spPr>
          <a:xfrm>
            <a:off x="914406" y="1981202"/>
            <a:ext cx="10352617" cy="423386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100AB974-8E89-4A94-9413-1155BC3CECA9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914406" y="6248409"/>
            <a:ext cx="2529417" cy="449263"/>
          </a:xfrm>
        </p:spPr>
        <p:txBody>
          <a:bodyPr/>
          <a:lstStyle>
            <a:lvl1pPr>
              <a:defRPr/>
            </a:lvl1pPr>
          </a:lstStyle>
          <a:p>
            <a:endParaRPr lang="en-GB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BBBAB162-AF3C-411C-A187-5899E8D5162A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165606" y="6248409"/>
            <a:ext cx="3850217" cy="449263"/>
          </a:xfrm>
        </p:spPr>
        <p:txBody>
          <a:bodyPr/>
          <a:lstStyle>
            <a:lvl1pPr>
              <a:defRPr/>
            </a:lvl1pPr>
          </a:lstStyle>
          <a:p>
            <a:endParaRPr lang="en-GB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F34CC425-741F-4645-B776-2AAF230303D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37606" y="6248409"/>
            <a:ext cx="2529417" cy="449263"/>
          </a:xfrm>
        </p:spPr>
        <p:txBody>
          <a:bodyPr/>
          <a:lstStyle>
            <a:lvl1pPr>
              <a:defRPr/>
            </a:lvl1pPr>
          </a:lstStyle>
          <a:p>
            <a:fld id="{4B1BE7A2-94D5-474C-B692-6279729F2839}" type="slidenum">
              <a:rPr lang="en-GB" altLang="it-IT"/>
              <a:pPr/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xmlns="" val="230895257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FABD58C-1452-4A42-8C6B-3F1909604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6" y="463559"/>
            <a:ext cx="10352617" cy="14271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abella 2">
            <a:extLst>
              <a:ext uri="{FF2B5EF4-FFF2-40B4-BE49-F238E27FC236}">
                <a16:creationId xmlns:a16="http://schemas.microsoft.com/office/drawing/2014/main" xmlns="" id="{11354BC4-1E66-4DF0-8349-DC1FA298A206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914406" y="1981202"/>
            <a:ext cx="10352617" cy="423386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86FA599B-DD37-415B-8DF5-734E0616A68A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914406" y="6248409"/>
            <a:ext cx="2529417" cy="449263"/>
          </a:xfrm>
        </p:spPr>
        <p:txBody>
          <a:bodyPr/>
          <a:lstStyle>
            <a:lvl1pPr>
              <a:defRPr/>
            </a:lvl1pPr>
          </a:lstStyle>
          <a:p>
            <a:endParaRPr lang="en-GB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1F7C4492-59C2-4BBF-AF6F-4FEF364CB667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165606" y="6248409"/>
            <a:ext cx="3850217" cy="449263"/>
          </a:xfrm>
        </p:spPr>
        <p:txBody>
          <a:bodyPr/>
          <a:lstStyle>
            <a:lvl1pPr>
              <a:defRPr/>
            </a:lvl1pPr>
          </a:lstStyle>
          <a:p>
            <a:endParaRPr lang="en-GB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5A703322-6C95-4FDB-98B5-3C8E10C8982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37606" y="6248409"/>
            <a:ext cx="2529417" cy="449263"/>
          </a:xfrm>
        </p:spPr>
        <p:txBody>
          <a:bodyPr/>
          <a:lstStyle>
            <a:lvl1pPr>
              <a:defRPr/>
            </a:lvl1pPr>
          </a:lstStyle>
          <a:p>
            <a:fld id="{9F98A3F5-9F30-4F39-B87E-2C1667A75FA1}" type="slidenum">
              <a:rPr lang="en-GB" altLang="it-IT"/>
              <a:pPr/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xmlns="" val="1864394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2AD6966-E489-475D-949A-882FBDE82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3508C52C-38C5-4827-9176-CD4DF6D9C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10223A3F-B9A6-4A0E-BBCE-A05575B05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C2C7FE8-A449-43EF-8311-7EBC5B90C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DDED6314-EC94-4538-A656-7032FD9E2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BF053C-2F25-4780-988A-3EB8D148CAE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2752605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0B0BF35-1595-4515-B7D0-9D2270FC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0AB6F645-C001-4825-98C9-BAAE25C5C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2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F3F37A7D-7C74-425F-A84B-50D77D2F6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6E0FE317-5689-447D-9F44-413896592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54588BEF-7358-4F86-A35B-33B213FD3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B88F09-F590-4AFC-9F1B-4BB200F1AC8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1776583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20D989F-8378-4921-9F48-D8FB36758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943A1D63-6632-4954-9692-47DB0BE270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046A1E7B-C7D1-4DBF-B0EE-6DD20EE0E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C13DE76D-0793-4E37-91CE-771B722FC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3A212D14-2971-4D65-A5B5-9A32A6720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2FD76B06-C5A6-4C2E-9B40-2BA2C2571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C1CFD8-38F2-41A9-A3FE-3E0393524FD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248120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F00EA0F-575C-4E42-994E-16E1E79F5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96A59BC9-379D-4E5D-A8D5-871FE5EB6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5ECBA719-6758-4C1F-9B06-9E3C93F21A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C0B7A07E-05E4-41BC-B9C2-8DD3DFAE7C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5BE5EEA1-06BA-445C-8E5C-9898F5B6A9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4D829CBF-E5C4-4BB9-93FC-71E149021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34478016-D844-4BF9-B827-2D195A7CB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AC884794-A4B2-4A0A-8790-112203835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AB6B2-B572-437F-A147-C3DF758B9FE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950597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98EBA5F-23AE-459F-B7CB-B97FCE988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AAD8111A-42D5-4467-9676-1DBA022F8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C90DAF73-61D3-42CC-8AC2-891FFB5AE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89576EE3-A35F-482F-8BD0-05BCCAFD1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80A7A7-EE16-4669-9E02-E378A656FB2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032341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1E1EB245-A340-4DDD-BC57-FD342055D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78ABC65B-C30A-43E2-97B6-93B9B8337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33A91496-F40C-407F-90E1-99935B19F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76916-6B46-47C7-9736-15276AF2322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561982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811A2A2-DEB0-4329-A5E9-17C00E6F4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23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FD90ECD3-8FBE-4ED2-B144-0A1764CCE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E7AA0A85-FFD6-43A2-B685-38A4AA14F0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23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48B3ECEB-114D-4B95-AA8D-E70541FAC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0E00A2B5-A1F0-47E2-9BA8-A7A11AB14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B6E943A0-CD3F-4484-A009-4E60A2AF3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0284D-E37B-4E54-AAE4-D5B9D813580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152937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0433864-AF59-4EFA-A4BD-2B6993DF8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69DBD116-A555-4608-B6B1-8C3965CCC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7A3148D1-2DA2-4803-81D7-1C616696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53E01-F6A5-4053-B177-74BF73C613D6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9DE8BD39-7591-4911-A61B-C425C59CA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D99C32D-BCB5-46E1-ABBF-6BF3E9266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0B34E-9ED5-4E2B-9AFA-D035902D58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04032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6DD31B4-D149-4E90-AAE2-77F49E3FC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23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223E9A6C-C3DC-4A4F-A6C3-4C07E0A885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DBDEFDF5-DA6E-43B7-A899-31C517102A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23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54FABCBF-B8DF-4578-A616-12C0FFF2C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FA31DB78-533A-49C1-B1E1-1EC4A1FAE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C2C6E759-EF1D-45DF-82BA-2796A7C03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62AC1-199E-4C70-8E09-606BBACB198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1073658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EDE4EB2-C0C6-46B0-91FE-1E2E44F0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0246B26B-678D-4508-BC72-0DA3931F88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0B4E4E75-AA38-46C3-B079-CC691CC0B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96251983-543A-4663-9AE3-B78818B80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60234C39-293E-4843-B316-020CAC73D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2F1586-9255-4E63-91A2-B366996D822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29099376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243B5C5C-3DC3-4CAD-B764-6C580D94D9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75F2F955-F0EA-4D1F-816F-85C2CC509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AFCF9A8E-1FED-46F1-878C-2CFB110FE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3BC17E5B-B248-4FE3-B01F-471A33FBC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CED392A-8267-44AF-9B40-65F3E2E28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0981D-8E2D-4166-8790-9DC0DCFB35A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2418113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xmlns="" id="{9E8F2132-F0A9-43E0-AAEC-254F01FE079B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47"/>
            <a:ext cx="10972800" cy="58515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0071EA50-E86E-4144-A11F-16B03595C1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0D5B79A3-2849-4CB5-BCC2-DC74043C4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36AD3719-5830-478D-956C-35392895C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87E86881-95AF-4747-8F9B-D02F9B820DA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29326013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02785-A27A-5049-B281-68A5E0237315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DAB35-04BB-964D-8BE2-24A3BFB9BB7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844861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02785-A27A-5049-B281-68A5E0237315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DAB35-04BB-964D-8BE2-24A3BFB9BB7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623756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02785-A27A-5049-B281-68A5E0237315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DAB35-04BB-964D-8BE2-24A3BFB9BB7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823984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02785-A27A-5049-B281-68A5E0237315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DAB35-04BB-964D-8BE2-24A3BFB9BB7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510551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02785-A27A-5049-B281-68A5E0237315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DAB35-04BB-964D-8BE2-24A3BFB9BB7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23213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02785-A27A-5049-B281-68A5E0237315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DAB35-04BB-964D-8BE2-24A3BFB9BB7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67387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306C417-FB64-4B5C-A834-6A58B6DB5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0BCE6625-589D-4E16-A693-7B5EF4EA9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54B1BF54-8C0C-4C2F-9543-F49832DD3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53E01-F6A5-4053-B177-74BF73C613D6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AC175A32-289A-4D96-8471-225CF4035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F197CACF-072A-447B-8F8B-98672E04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0B34E-9ED5-4E2B-9AFA-D035902D58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257379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02785-A27A-5049-B281-68A5E0237315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DAB35-04BB-964D-8BE2-24A3BFB9BB7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506148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02785-A27A-5049-B281-68A5E0237315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DAB35-04BB-964D-8BE2-24A3BFB9BB7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169910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02785-A27A-5049-B281-68A5E0237315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DAB35-04BB-964D-8BE2-24A3BFB9BB7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3882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02785-A27A-5049-B281-68A5E0237315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DAB35-04BB-964D-8BE2-24A3BFB9BB7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991282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02785-A27A-5049-B281-68A5E0237315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DAB35-04BB-964D-8BE2-24A3BFB9BB7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183568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DF28EB-FEF6-7646-9E0D-0F220E8DBBA9}" type="slidenum">
              <a:rPr lang="it-IT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60014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F3175-3CE5-2149-9C2E-90251A0CE096}" type="slidenum">
              <a:rPr lang="it-IT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30454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E5CDA3-55CE-334B-BDDE-87E366BE727D}" type="slidenum">
              <a:rPr lang="it-IT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51959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357C86-1448-A64B-AA5D-4294AEF4A0EB}" type="slidenum">
              <a:rPr lang="it-IT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1248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B07A3-3ED3-D541-8430-2DB8D92863CA}" type="slidenum">
              <a:rPr lang="it-IT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8535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083F0C8-810D-4574-A3D2-037C0649D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3144D48D-2F1A-4921-8291-2C775357B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6330578A-651B-49E8-B20B-25DA2ADA0F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5F6C24C0-C576-4BB0-9432-755A49BEB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53E01-F6A5-4053-B177-74BF73C613D6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1BF6E4DD-8866-4472-93B1-74AF7B9BB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9266CC1F-7000-4F41-A839-497A3FC0D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0B34E-9ED5-4E2B-9AFA-D035902D58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861915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B64AD-FAD8-6943-82D6-6324EB16CFD4}" type="slidenum">
              <a:rPr lang="it-IT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63499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A7455-9522-3444-A0D6-7394354B7A9B}" type="slidenum">
              <a:rPr lang="it-IT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74543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04C4C8-E341-4743-A135-4E32FF5C1782}" type="slidenum">
              <a:rPr lang="it-IT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49573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37C8A7-69FA-E441-B3C0-301B4D7A67A6}" type="slidenum">
              <a:rPr lang="it-IT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85572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8D7775-177F-A249-A834-8F6E19201C20}" type="slidenum">
              <a:rPr lang="it-IT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23597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9E709B-DFF7-8140-856E-3FF1C2EE50BC}" type="slidenum">
              <a:rPr lang="it-IT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8741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1992B13C-5A7A-C549-976D-6B59E7D71011}" type="slidenum">
              <a:rPr lang="it-IT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13426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F320E9FE-B096-C44E-B598-7693642932CA}" type="slidenum">
              <a:rPr lang="it-IT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43311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9C4F1A16-E823-144D-B395-8231E4107849}" type="slidenum">
              <a:rPr lang="it-IT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03652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olo, test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grafico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C5017247-B465-1C4C-B66A-794C0E3AC861}" type="slidenum">
              <a:rPr lang="it-IT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8768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5D0E8EB-A352-47B5-83E1-BE6602343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A8EC5BF8-F4E3-4901-A18C-5C85E4E03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24C591D4-9496-4B00-A638-B02C77ED27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2DA1750E-A6AF-4B0D-9AB9-9CCB53B9ED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478FD141-C935-4CC5-8A7B-FC7A0FFA07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478E171C-E151-4AEA-9C71-30C1F9F9C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53E01-F6A5-4053-B177-74BF73C613D6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1D4EE5D9-6772-4F7E-830E-1425830CB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7FF85FA7-CDD6-4B3A-BA44-A605906B9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0B34E-9ED5-4E2B-9AFA-D035902D58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013461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7F366-D261-4FB5-B275-2783F4A80822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16/11/2018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CC06-4BD4-4964-B62E-229C249896F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1396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7F366-D261-4FB5-B275-2783F4A80822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16/11/2018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CC06-4BD4-4964-B62E-229C249896F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50432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7F366-D261-4FB5-B275-2783F4A80822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16/11/2018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CC06-4BD4-4964-B62E-229C249896F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72216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7F366-D261-4FB5-B275-2783F4A80822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16/11/2018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CC06-4BD4-4964-B62E-229C249896F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11198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7F366-D261-4FB5-B275-2783F4A80822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16/11/2018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CC06-4BD4-4964-B62E-229C249896F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68130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7F366-D261-4FB5-B275-2783F4A80822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16/11/2018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CC06-4BD4-4964-B62E-229C249896F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74739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7F366-D261-4FB5-B275-2783F4A80822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16/11/2018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CC06-4BD4-4964-B62E-229C249896F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08852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7F366-D261-4FB5-B275-2783F4A80822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16/11/2018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CC06-4BD4-4964-B62E-229C249896F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32317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7F366-D261-4FB5-B275-2783F4A80822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16/11/2018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CC06-4BD4-4964-B62E-229C249896F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34064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7F366-D261-4FB5-B275-2783F4A80822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16/11/2018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CC06-4BD4-4964-B62E-229C249896F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8512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165D9ED-5C57-4E08-A1FD-EFD651957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D14B6B9A-2A4B-4FEF-AA72-C12FA64D0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53E01-F6A5-4053-B177-74BF73C613D6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8E051242-BC6A-4517-8934-71E741730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D6BB8E01-57C0-44E2-9B6D-80B5F533B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0B34E-9ED5-4E2B-9AFA-D035902D58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796812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7F366-D261-4FB5-B275-2783F4A80822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16/11/2018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FCC06-4BD4-4964-B62E-229C249896FD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66892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ts val="2250"/>
              </a:lnSpc>
              <a:defRPr sz="2250"/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xmlns="" val="5324295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682752" y="36576"/>
            <a:ext cx="10826496" cy="10972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1168" y="6538289"/>
            <a:ext cx="8257117" cy="24622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  <a:lvl2pPr marL="274320" indent="0">
              <a:buNone/>
              <a:defRPr/>
            </a:lvl2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xmlns="" val="200263358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A44289E-F813-4D0E-8777-E3AC8B7E3A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7C10DCF4-4BC0-414E-BFC2-181D56A081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xmlns="" val="8043707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BDC599A-6A7C-4703-AF3C-36A507813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F4203BC9-AD9B-45AC-B96B-A5B6B3FF2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xmlns="" val="41953679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E6FBA01-DA15-4C00-A270-22E6FA73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7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016F7970-DA04-4D4D-9E14-40C332F5E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2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xmlns="" val="40787961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E8EE29D-94D5-4A75-AEC8-140E2992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F071542A-C5FB-4C7F-B737-AF9F4DFA0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5FA82DAC-242D-4005-81CD-E4EAAD9DD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xmlns="" val="3438099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E908AD0-0BBE-4431-86D3-872C9D3A8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F2926921-FCD0-4C4E-8480-0410B05C6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E8A31843-0C77-4788-BC30-1B83BC5D64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D66F0886-366E-424F-9E24-FB9CCC101F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2C1D2142-0525-45F5-A679-58C33EB31B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xmlns="" val="21816057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C32B5C2-A4C3-4FAA-9049-9139F40D1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xmlns="" val="13314933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3721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4311EDBB-FA1A-4C04-AA2E-157AC7FDD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53E01-F6A5-4053-B177-74BF73C613D6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4FA3089C-54D9-4530-B425-BEB41C19E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D7F7EEBE-F8FD-4125-B188-D44482580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0B34E-9ED5-4E2B-9AFA-D035902D58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847258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B67136D-14A3-42C1-9DBC-45E7F598E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23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1FEE991E-6FA9-4917-94BB-210AE8508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34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B40C7B19-0A02-417C-BEE5-5AAB58B057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23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xmlns="" val="12348230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770B887-CDFC-4C34-A57E-98CE3FAF4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23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4B22331E-07F9-4A65-A403-9AB7370BD3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34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00D42EA5-FD42-4CB2-B345-664A7E7DB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23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xmlns="" val="22757025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B490710-B0E5-434B-8695-08597B41D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6ABFEF21-85D8-4DE2-B807-B37004F643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xmlns="" val="29968780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F42DF9D9-F360-48FF-8624-5C976A69B7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E1E510BB-8289-472B-8D50-1326781A6C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xmlns="" val="37279410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2881E4E-7C47-46F5-8177-D139FE963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8AE2B773-F409-4B22-8B86-B16E4804D76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38BB0311-72A0-4287-A3CD-30D2025A5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xmlns="" val="8202485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xmlns="" id="{ABE44224-D087-4500-9D50-DE64CC6F1571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xmlns="" val="13994248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E134-523E-4D43-8885-EA71F8742C94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91A-F0D9-4B92-BDE4-477F0EC210B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90669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E134-523E-4D43-8885-EA71F8742C94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91A-F0D9-4B92-BDE4-477F0EC210B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645104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E134-523E-4D43-8885-EA71F8742C94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91A-F0D9-4B92-BDE4-477F0EC210B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506706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E134-523E-4D43-8885-EA71F8742C94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91A-F0D9-4B92-BDE4-477F0EC210B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10067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2329634-861C-4A3E-BF11-4F001A2DD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A84AF056-6285-4402-A921-E2916E05F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082F7DDA-37F0-4088-8FF6-AF952138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7288EF8B-0620-4A8C-B81A-52180A95E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53E01-F6A5-4053-B177-74BF73C613D6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D61AD59F-5990-46F1-9C1C-8CFA4D306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B5345308-029C-4C36-A951-B8CAAAA9C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0B34E-9ED5-4E2B-9AFA-D035902D58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273022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E134-523E-4D43-8885-EA71F8742C94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91A-F0D9-4B92-BDE4-477F0EC210B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558240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E134-523E-4D43-8885-EA71F8742C94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91A-F0D9-4B92-BDE4-477F0EC210B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640075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E134-523E-4D43-8885-EA71F8742C94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91A-F0D9-4B92-BDE4-477F0EC210B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33476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E134-523E-4D43-8885-EA71F8742C94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91A-F0D9-4B92-BDE4-477F0EC210B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407514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E134-523E-4D43-8885-EA71F8742C94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91A-F0D9-4B92-BDE4-477F0EC210B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038287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E134-523E-4D43-8885-EA71F8742C94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91A-F0D9-4B92-BDE4-477F0EC210B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629040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E134-523E-4D43-8885-EA71F8742C94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91A-F0D9-4B92-BDE4-477F0EC210B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247903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3" y="1600206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FC342-9A90-413E-86E6-AFA45183F9C7}" type="datetimeFigureOut">
              <a:rPr lang="it-IT"/>
              <a:pPr>
                <a:defRPr/>
              </a:pPr>
              <a:t>16/11/2018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B9EB5-FC96-415B-AB7E-4A96A2F9294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49594592"/>
      </p:ext>
    </p:extLst>
  </p:cSld>
  <p:clrMapOvr>
    <a:masterClrMapping/>
  </p:clrMapOvr>
  <p:transition>
    <p:wipe dir="d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5EFF593-8BBF-43BC-9CCD-A7A3AAD3D1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B5557855-4F1E-4EA7-91C9-E12B2C880F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546204D2-9495-421A-9637-6A3084CD3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DB8D5F0A-D92E-4899-83E9-D7E4CE89A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CAEC4458-C8AC-42A8-B0BC-499F222E6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14EAD3-AC99-4B54-A55A-9880F6AAB6E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1427141544"/>
      </p:ext>
    </p:extLst>
  </p:cSld>
  <p:clrMapOvr>
    <a:masterClrMapping/>
  </p:clrMapOvr>
  <p:transition>
    <p:split orient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3593D59-2F9B-4935-93A8-507659E60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E4367E3F-DC16-4009-B9E1-4FF7D149AE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889FD50B-646E-4289-A6EA-F93C6C1B7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8640C370-DE44-4C0C-BF98-CFAA465E2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AD46039A-EA46-49A5-912F-F35E2A751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195D4-0647-4EF5-9329-5F725A5B9CB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2444774797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380EA0A-3F5B-4436-B00D-1A9BD3CB5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F96158FB-FD21-4CCC-BEFD-AC02F8E8F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C3AFBE08-53A3-44D9-B5E5-3BD026034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47928BA1-FDFF-4165-8F2A-28C77D257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53E01-F6A5-4053-B177-74BF73C613D6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E0253193-E7BC-40A2-A9FB-0F750E140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46230F26-DB21-47D7-A3FD-12761967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0B34E-9ED5-4E2B-9AFA-D035902D58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5285382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5E950FF-3398-474D-9724-2341035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AA843B8E-D58D-4261-BB1A-A59BDFF69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2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7DD3AACC-059B-4309-BBF2-D559DE145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891E0FE6-EEED-41FA-A913-E8AC2E71A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95A105A-B146-4BD5-9C70-AB88D61F7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15339-225A-4BB5-8340-66261AD6313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102412368"/>
      </p:ext>
    </p:extLst>
  </p:cSld>
  <p:clrMapOvr>
    <a:masterClrMapping/>
  </p:clrMapOvr>
  <p:transition>
    <p:split orient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6DBA52D-38FD-4472-A8E3-B95F071DC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A5EA5AF7-D2D4-44BD-AC21-3B740E5F63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9D15C2D6-74C0-4A8D-9E68-BBB354C4F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DCB6DA56-AFE6-457F-A5B4-561AF245B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F9002D10-133D-4751-BABA-8046E9056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426509CF-B746-4469-B0BC-3451B2ED9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17DBC-2F47-4A17-BB06-30F51FD2FA6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624393933"/>
      </p:ext>
    </p:extLst>
  </p:cSld>
  <p:clrMapOvr>
    <a:masterClrMapping/>
  </p:clrMapOvr>
  <p:transition>
    <p:split orient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F43CD65-CD86-4E9C-9025-3D5B50FE0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5ADD3C72-E4AC-4FD9-B2EC-BF99CE45C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A8DF2413-8BBD-4019-A04C-C03FD63E7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020ED2ED-7CD9-4FD5-8D47-191A6C8D6F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41667298-0DAA-4C8E-96BE-A4D5FD26BC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6EC2E245-2590-42E2-994B-02D8E1887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358EEC17-9840-4C8B-875C-FD58543AC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E6163E9C-F1AC-4852-89FB-587F93B7F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6CADFF-30FC-4C34-8ACC-3A42C636036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4101855026"/>
      </p:ext>
    </p:extLst>
  </p:cSld>
  <p:clrMapOvr>
    <a:masterClrMapping/>
  </p:clrMapOvr>
  <p:transition>
    <p:split orient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0835D53-D6CF-4E5C-8EB7-0998980F1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96D0D3D6-6C7D-434B-A029-F3BCCD156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881C6C56-1B0B-4469-8FE8-6E848DDB1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0785701D-FD8C-4D32-9541-13CDE05B5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6A8B9A-884A-4CBC-996D-3036784FF4B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2154635177"/>
      </p:ext>
    </p:extLst>
  </p:cSld>
  <p:clrMapOvr>
    <a:masterClrMapping/>
  </p:clrMapOvr>
  <p:transition>
    <p:split orient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570550CE-6F04-4C8A-AFE5-7C4D592AD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9DB4D73E-06D9-43A2-ADC4-7162A9F2E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96BCBFFD-0663-4DDB-B0BB-E0EF1455B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CB7CB0-273F-4134-AE31-ABA0E420210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2966309438"/>
      </p:ext>
    </p:extLst>
  </p:cSld>
  <p:clrMapOvr>
    <a:masterClrMapping/>
  </p:clrMapOvr>
  <p:transition>
    <p:split orient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E5C6DD4-7D88-43B0-B51B-C459B0CA8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23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1A3CD7B-D9BD-48E9-8637-C1043C437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35E2943E-185D-42CF-A7B9-EC119A2DA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23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FA206354-E5E4-4B42-9683-DEEFD92B0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361E0D92-A595-4131-806B-7573F516C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6764A272-D685-4746-953B-3BB850460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97A8C8-2BA6-4835-A477-8D72FF8B9F3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153312284"/>
      </p:ext>
    </p:extLst>
  </p:cSld>
  <p:clrMapOvr>
    <a:masterClrMapping/>
  </p:clrMapOvr>
  <p:transition>
    <p:split orient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262F407-5CFF-4F30-86E5-DACBDD193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23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E85630A7-3F65-4692-B8BD-3043C9FF77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3B96ABB3-EA46-44E6-B51F-DFC257922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23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33C2D235-9874-4341-BE70-8569E1124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AD696F92-5714-41D4-99F9-936A0DA05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D4E86233-9CB7-4353-B5C5-18F172182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7F37A-9295-4600-9AB6-313D38C76AC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2562059571"/>
      </p:ext>
    </p:extLst>
  </p:cSld>
  <p:clrMapOvr>
    <a:masterClrMapping/>
  </p:clrMapOvr>
  <p:transition>
    <p:split orient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B9F7DBB-B760-4F5C-A1BB-D3494D8EB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F8B06395-9AE0-4105-83CE-028FFE710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8AD06B69-1A4A-40A5-AEC9-8CD626685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0E7FB8F-7027-4D53-9604-4BC74E146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F313CFDC-6B37-411C-83EA-117EB3A46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5E539-ED89-4B51-A695-FE66589F03F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1796332628"/>
      </p:ext>
    </p:extLst>
  </p:cSld>
  <p:clrMapOvr>
    <a:masterClrMapping/>
  </p:clrMapOvr>
  <p:transition>
    <p:split orient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D988571E-2FD2-4486-873E-554D0FC08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938B32F8-E436-4F43-B8A1-76657B2CD7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2BB063B5-A377-42CD-8BAB-95C988FD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D6C6EF8-48E6-4784-91A9-F535D95D7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C0368645-4C4A-4932-B346-EF6E74109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555CE-061C-416A-9B55-8DA72D96239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620092375"/>
      </p:ext>
    </p:extLst>
  </p:cSld>
  <p:clrMapOvr>
    <a:masterClrMapping/>
  </p:clrMapOvr>
  <p:transition>
    <p:split orient="vert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xmlns="" id="{E6A18733-AABC-40FC-B694-56445A7BAE0F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47"/>
            <a:ext cx="10972800" cy="58515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45BBEDF0-6023-4CF7-8BF2-E053B21035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C7C9669F-79D5-4745-9B36-F55C20676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D6584E73-02F5-4BD9-9E32-897B9A9F8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3D9C0FF-EFC0-43A7-80D5-C78D7D082E3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1087860743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64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AF3D27DA-3095-4661-B079-10623ADD6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0B695AC7-A3F3-4802-A601-9A1A7B841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581A9BE6-E5A3-4394-AB4F-97DE2C22A7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53E01-F6A5-4053-B177-74BF73C613D6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F9CBC0F2-B472-4BE3-806F-84EDA9B59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CABE0CB0-2DB4-4DA4-A894-05B17D6A18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0B34E-9ED5-4E2B-9AFA-D035902D582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8215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xmlns="" id="{7727F811-61BA-4B73-B984-BA04E10313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6" y="463559"/>
            <a:ext cx="10352617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Cliccate per modificare il formato del testo del titolo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D268A36A-DAD1-4047-9C50-6F83CFE6FA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6" y="1981202"/>
            <a:ext cx="10352617" cy="42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Cliccate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94DEF9AF-A165-4742-B516-400D2E5338D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914406" y="6248409"/>
            <a:ext cx="2529417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ea typeface="Arial Unicode MS" pitchFamily="34" charset="-128"/>
              </a:defRPr>
            </a:lvl1pPr>
          </a:lstStyle>
          <a:p>
            <a:endParaRPr lang="en-GB" altLang="it-IT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55268EB2-D42A-4E01-990B-FEA7D9FB0B78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165606" y="6248409"/>
            <a:ext cx="3850217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ea typeface="Arial Unicode MS" pitchFamily="34" charset="-128"/>
              </a:defRPr>
            </a:lvl1pPr>
          </a:lstStyle>
          <a:p>
            <a:endParaRPr lang="en-GB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A7368315-E720-4954-9850-01437BE6658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737606" y="6248409"/>
            <a:ext cx="2529417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FFFFFF"/>
                </a:solidFill>
                <a:ea typeface="Arial Unicode MS" pitchFamily="34" charset="-128"/>
              </a:defRPr>
            </a:lvl1pPr>
          </a:lstStyle>
          <a:p>
            <a:fld id="{299053EE-F5D7-408E-9E49-3FFA390D0DB9}" type="slidenum">
              <a:rPr lang="en-GB" altLang="it-IT"/>
              <a:pPr/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xmlns="" val="2930918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</p:sldLayoutIdLst>
  <p:txStyles>
    <p:titleStyle>
      <a:lvl1pPr algn="ctr" defTabSz="449263" rtl="0" fontAlgn="base">
        <a:lnSpc>
          <a:spcPct val="78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  <a:lvl2pPr algn="ctr" defTabSz="449263" rtl="0" fontAlgn="base">
        <a:lnSpc>
          <a:spcPct val="78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S Gothic" panose="020B0609070205080204" pitchFamily="49" charset="-128"/>
        </a:defRPr>
      </a:lvl2pPr>
      <a:lvl3pPr algn="ctr" defTabSz="449263" rtl="0" fontAlgn="base">
        <a:lnSpc>
          <a:spcPct val="78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S Gothic" panose="020B0609070205080204" pitchFamily="49" charset="-128"/>
        </a:defRPr>
      </a:lvl3pPr>
      <a:lvl4pPr algn="ctr" defTabSz="449263" rtl="0" fontAlgn="base">
        <a:lnSpc>
          <a:spcPct val="78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S Gothic" panose="020B0609070205080204" pitchFamily="49" charset="-128"/>
        </a:defRPr>
      </a:lvl4pPr>
      <a:lvl5pPr algn="ctr" defTabSz="449263" rtl="0" fontAlgn="base">
        <a:lnSpc>
          <a:spcPct val="78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S Gothic" panose="020B0609070205080204" pitchFamily="49" charset="-128"/>
        </a:defRPr>
      </a:lvl5pPr>
      <a:lvl6pPr marL="457200" algn="ctr" defTabSz="449263" rtl="0" fontAlgn="base">
        <a:lnSpc>
          <a:spcPct val="78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S Gothic" panose="020B0609070205080204" pitchFamily="49" charset="-128"/>
        </a:defRPr>
      </a:lvl6pPr>
      <a:lvl7pPr marL="914400" algn="ctr" defTabSz="449263" rtl="0" fontAlgn="base">
        <a:lnSpc>
          <a:spcPct val="78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S Gothic" panose="020B0609070205080204" pitchFamily="49" charset="-128"/>
        </a:defRPr>
      </a:lvl7pPr>
      <a:lvl8pPr marL="1371600" algn="ctr" defTabSz="449263" rtl="0" fontAlgn="base">
        <a:lnSpc>
          <a:spcPct val="78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S Gothic" panose="020B0609070205080204" pitchFamily="49" charset="-128"/>
        </a:defRPr>
      </a:lvl8pPr>
      <a:lvl9pPr marL="1828800" algn="ctr" defTabSz="449263" rtl="0" fontAlgn="base">
        <a:lnSpc>
          <a:spcPct val="78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S Gothic" panose="020B0609070205080204" pitchFamily="49" charset="-128"/>
        </a:defRPr>
      </a:lvl9pPr>
    </p:titleStyle>
    <p:bodyStyle>
      <a:lvl1pPr marL="334963" indent="-334963" algn="l" defTabSz="449263" rtl="0" fontAlgn="base">
        <a:lnSpc>
          <a:spcPct val="78000"/>
        </a:lnSpc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•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35013" indent="-277813" algn="l" defTabSz="449263" rtl="0" fontAlgn="base">
        <a:lnSpc>
          <a:spcPct val="78000"/>
        </a:lnSpc>
        <a:spcBef>
          <a:spcPts val="700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–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lnSpc>
          <a:spcPct val="78000"/>
        </a:lnSpc>
        <a:spcBef>
          <a:spcPts val="600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lnSpc>
          <a:spcPct val="78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lnSpc>
          <a:spcPct val="78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299F96F2-552E-4FCA-B228-F35BA629B1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39935862-D397-4AB8-9B66-F9E9BD7409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B716EBDF-D7F9-49B6-9E6C-6E59CF9A995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C8522133-70EB-40F6-BCB9-5319656B776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2929B04C-7B76-4A80-B229-A323556C46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982D2B0-B420-47CC-BE59-F5FA37F07A5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658354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02785-A27A-5049-B281-68A5E0237315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DAB35-04BB-964D-8BE2-24A3BFB9BB7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95271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DA5123-7DD5-5045-9603-0946D063DD93}" type="slidenum">
              <a:rPr 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672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7F366-D261-4FB5-B275-2783F4A8082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FCC06-4BD4-4964-B62E-229C249896F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4652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Text Box 15">
            <a:extLst>
              <a:ext uri="{FF2B5EF4-FFF2-40B4-BE49-F238E27FC236}">
                <a16:creationId xmlns:a16="http://schemas.microsoft.com/office/drawing/2014/main" xmlns="" id="{BD26C299-776E-4929-8F5E-5EABC476E80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52800" y="152400"/>
            <a:ext cx="8636000" cy="594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60000"/>
              </a:lnSpc>
              <a:spcBef>
                <a:spcPct val="60000"/>
              </a:spcBef>
            </a:pPr>
            <a:r>
              <a:rPr lang="it-IT" altLang="it-IT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P.F.M. OBE.RIS.C. </a:t>
            </a:r>
          </a:p>
          <a:p>
            <a:pPr algn="r">
              <a:lnSpc>
                <a:spcPct val="60000"/>
              </a:lnSpc>
              <a:spcBef>
                <a:spcPct val="60000"/>
              </a:spcBef>
            </a:pPr>
            <a:r>
              <a:rPr lang="it-IT" altLang="it-IT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PERCORSO FORMATIVO MODULARE</a:t>
            </a:r>
          </a:p>
          <a:p>
            <a:pPr algn="r">
              <a:lnSpc>
                <a:spcPct val="60000"/>
              </a:lnSpc>
              <a:spcBef>
                <a:spcPct val="60000"/>
              </a:spcBef>
            </a:pPr>
            <a:r>
              <a:rPr lang="it-IT" altLang="it-IT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OBESITA’ VISCERALE E RISCHIO CARDIOMETABOLICO</a:t>
            </a:r>
          </a:p>
        </p:txBody>
      </p:sp>
      <p:sp>
        <p:nvSpPr>
          <p:cNvPr id="1062" name="Rectangle 38">
            <a:extLst>
              <a:ext uri="{FF2B5EF4-FFF2-40B4-BE49-F238E27FC236}">
                <a16:creationId xmlns:a16="http://schemas.microsoft.com/office/drawing/2014/main" xmlns="" id="{08CAC180-E24F-470D-86BC-117E31C911D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3600" y="38100"/>
            <a:ext cx="23368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it-IT" altLang="it-IT" sz="2400"/>
          </a:p>
        </p:txBody>
      </p:sp>
      <p:sp>
        <p:nvSpPr>
          <p:cNvPr id="1063" name="Rectangle 39">
            <a:extLst>
              <a:ext uri="{FF2B5EF4-FFF2-40B4-BE49-F238E27FC236}">
                <a16:creationId xmlns:a16="http://schemas.microsoft.com/office/drawing/2014/main" xmlns="" id="{455CD387-2619-441B-A3AF-4F6D9B65A82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17600" y="800109"/>
            <a:ext cx="10668000" cy="74613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it-IT" altLang="it-IT" sz="2400"/>
          </a:p>
        </p:txBody>
      </p:sp>
      <p:pic>
        <p:nvPicPr>
          <p:cNvPr id="594949" name="Picture 8" descr="C:\Documents and Settings\mfusello\Documenti\SIMG\SVEMG\PFM- OBERISC\OBERISC DEFINITIVO\DOCUMENTI INTERO PERCORSO\LAYOUT VARI\skin_corpologo.gif">
            <a:extLst>
              <a:ext uri="{FF2B5EF4-FFF2-40B4-BE49-F238E27FC236}">
                <a16:creationId xmlns:a16="http://schemas.microsoft.com/office/drawing/2014/main" xmlns="" id="{11002F53-1E71-4746-BA9A-8D8056CF73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3600" y="190500"/>
            <a:ext cx="132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" name="Rectangle 41">
            <a:extLst>
              <a:ext uri="{FF2B5EF4-FFF2-40B4-BE49-F238E27FC236}">
                <a16:creationId xmlns:a16="http://schemas.microsoft.com/office/drawing/2014/main" xmlns="" id="{F09F9E80-1592-480A-8B90-8B567EB37DF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914400"/>
            <a:ext cx="12192000" cy="5943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FFCC99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it-IT" altLang="it-IT" sz="2400"/>
          </a:p>
        </p:txBody>
      </p:sp>
      <p:sp>
        <p:nvSpPr>
          <p:cNvPr id="1066" name="Text Box 42">
            <a:extLst>
              <a:ext uri="{FF2B5EF4-FFF2-40B4-BE49-F238E27FC236}">
                <a16:creationId xmlns:a16="http://schemas.microsoft.com/office/drawing/2014/main" xmlns="" id="{1191E44B-42E6-4AA8-BD29-D0DCF0C94C3B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6200000">
            <a:off x="-3180027" y="3445658"/>
            <a:ext cx="6624637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700"/>
              <a:t>RIPRODUZIONE, ANCHE PARZIALE, VIETATA SENZA ESPRESSA AUTORIZZAZIONE SCRITTA DELLA SVEMG</a:t>
            </a:r>
          </a:p>
        </p:txBody>
      </p:sp>
      <p:sp>
        <p:nvSpPr>
          <p:cNvPr id="1067" name="AutoShape 43">
            <a:extLst>
              <a:ext uri="{FF2B5EF4-FFF2-40B4-BE49-F238E27FC236}">
                <a16:creationId xmlns:a16="http://schemas.microsoft.com/office/drawing/2014/main" xmlns="" id="{893CDB36-2368-46B7-A639-A42B4DF467AB}"/>
              </a:ext>
            </a:extLst>
          </p:cNvPr>
          <p:cNvSpPr>
            <a:spLocks noChangeArrowheads="1"/>
          </p:cNvSpPr>
          <p:nvPr userDrawn="1"/>
        </p:nvSpPr>
        <p:spPr bwMode="auto">
          <a:xfrm rot="15948640">
            <a:off x="819151" y="-196321"/>
            <a:ext cx="749300" cy="1367367"/>
          </a:xfrm>
          <a:custGeom>
            <a:avLst/>
            <a:gdLst>
              <a:gd name="G0" fmla="+- -1778538 0 0"/>
              <a:gd name="G1" fmla="+- -11221931 0 0"/>
              <a:gd name="G2" fmla="+- -1778538 0 -11221931"/>
              <a:gd name="G3" fmla="+- 10800 0 0"/>
              <a:gd name="G4" fmla="+- 0 0 -1778538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9207 0 0"/>
              <a:gd name="G9" fmla="+- 0 0 -11221931"/>
              <a:gd name="G10" fmla="+- 9207 0 2700"/>
              <a:gd name="G11" fmla="cos G10 -1778538"/>
              <a:gd name="G12" fmla="sin G10 -1778538"/>
              <a:gd name="G13" fmla="cos 13500 -1778538"/>
              <a:gd name="G14" fmla="sin 13500 -1778538"/>
              <a:gd name="G15" fmla="+- G11 10800 0"/>
              <a:gd name="G16" fmla="+- G12 10800 0"/>
              <a:gd name="G17" fmla="+- G13 10800 0"/>
              <a:gd name="G18" fmla="+- G14 10800 0"/>
              <a:gd name="G19" fmla="*/ 9207 1 2"/>
              <a:gd name="G20" fmla="+- G19 5400 0"/>
              <a:gd name="G21" fmla="cos G20 -1778538"/>
              <a:gd name="G22" fmla="sin G20 -1778538"/>
              <a:gd name="G23" fmla="+- G21 10800 0"/>
              <a:gd name="G24" fmla="+- G12 G23 G22"/>
              <a:gd name="G25" fmla="+- G22 G23 G11"/>
              <a:gd name="G26" fmla="cos 10800 -1778538"/>
              <a:gd name="G27" fmla="sin 10800 -1778538"/>
              <a:gd name="G28" fmla="cos 9207 -1778538"/>
              <a:gd name="G29" fmla="sin 9207 -1778538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221931"/>
              <a:gd name="G36" fmla="sin G34 -11221931"/>
              <a:gd name="G37" fmla="+/ -11221931 -1778538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9207 G39"/>
              <a:gd name="G43" fmla="sin 9207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9075 w 21600"/>
              <a:gd name="T5" fmla="*/ 138 h 21600"/>
              <a:gd name="T6" fmla="*/ 912 w 21600"/>
              <a:gd name="T7" fmla="*/ 9275 h 21600"/>
              <a:gd name="T8" fmla="*/ 9330 w 21600"/>
              <a:gd name="T9" fmla="*/ 1711 h 21600"/>
              <a:gd name="T10" fmla="*/ 22813 w 21600"/>
              <a:gd name="T11" fmla="*/ 4642 h 21600"/>
              <a:gd name="T12" fmla="*/ 21297 w 21600"/>
              <a:gd name="T13" fmla="*/ 9348 h 21600"/>
              <a:gd name="T14" fmla="*/ 16590 w 21600"/>
              <a:gd name="T15" fmla="*/ 7831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8993" y="6600"/>
                </a:moveTo>
                <a:cubicBezTo>
                  <a:pt x="17417" y="3526"/>
                  <a:pt x="14254" y="1593"/>
                  <a:pt x="10800" y="1593"/>
                </a:cubicBezTo>
                <a:cubicBezTo>
                  <a:pt x="6256" y="1592"/>
                  <a:pt x="2392" y="4906"/>
                  <a:pt x="1700" y="9396"/>
                </a:cubicBezTo>
                <a:lnTo>
                  <a:pt x="126" y="9153"/>
                </a:lnTo>
                <a:cubicBezTo>
                  <a:pt x="938" y="3887"/>
                  <a:pt x="5470" y="-1"/>
                  <a:pt x="10800" y="0"/>
                </a:cubicBezTo>
                <a:cubicBezTo>
                  <a:pt x="14851" y="0"/>
                  <a:pt x="18562" y="2267"/>
                  <a:pt x="20411" y="5873"/>
                </a:cubicBezTo>
                <a:lnTo>
                  <a:pt x="22813" y="4642"/>
                </a:lnTo>
                <a:lnTo>
                  <a:pt x="21297" y="9348"/>
                </a:lnTo>
                <a:lnTo>
                  <a:pt x="16590" y="7831"/>
                </a:lnTo>
                <a:lnTo>
                  <a:pt x="18993" y="6600"/>
                </a:lnTo>
                <a:close/>
              </a:path>
            </a:pathLst>
          </a:cu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it-IT" altLang="it-IT" sz="2400"/>
          </a:p>
        </p:txBody>
      </p:sp>
      <p:pic>
        <p:nvPicPr>
          <p:cNvPr id="594953" name="Picture 9" descr="logo">
            <a:extLst>
              <a:ext uri="{FF2B5EF4-FFF2-40B4-BE49-F238E27FC236}">
                <a16:creationId xmlns:a16="http://schemas.microsoft.com/office/drawing/2014/main" xmlns="" id="{5782F527-AD14-4F69-A560-B46646550E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4468" y="49213"/>
            <a:ext cx="66251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954" name="Picture 10">
            <a:extLst>
              <a:ext uri="{FF2B5EF4-FFF2-40B4-BE49-F238E27FC236}">
                <a16:creationId xmlns:a16="http://schemas.microsoft.com/office/drawing/2014/main" xmlns="" id="{B46329C6-693E-46C7-ABD7-2AA7F16059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6101" y="74622"/>
            <a:ext cx="958851" cy="69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99988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9E134-523E-4D43-8885-EA71F8742C94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5D91A-F0D9-4B92-BDE4-477F0EC210B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4132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11B67E3F-D457-44CC-8F88-01C5402616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D88DA822-5214-4053-A854-C16B1BDF6E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626628F9-3980-4CA4-B1E8-BF0A8FF86B8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37D3F852-B927-4B92-AA44-3785A6F2C22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E0E2708B-D429-497A-A571-94668EDAACE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3CAC1A1-4408-4C7A-AE19-DC392F611A2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420410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ransition>
    <p:split orient="vert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02785-A27A-5049-B281-68A5E0237315}" type="datetimeFigureOut">
              <a:rPr lang="it-IT" smtClean="0"/>
              <a:pPr/>
              <a:t>16/11/2018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DAB35-04BB-964D-8BE2-24A3BFB9BB7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21650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6211BD8-6AE7-42C4-9CA7-47CF495AD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584" y="189186"/>
            <a:ext cx="11446678" cy="3342290"/>
          </a:xfrm>
        </p:spPr>
        <p:txBody>
          <a:bodyPr>
            <a:normAutofit fontScale="90000"/>
          </a:bodyPr>
          <a:lstStyle/>
          <a:p>
            <a:r>
              <a:rPr lang="it-IT" sz="4000" i="1" dirty="0" smtClean="0">
                <a:solidFill>
                  <a:srgbClr val="FF0000"/>
                </a:solidFill>
              </a:rPr>
              <a:t>LA </a:t>
            </a:r>
            <a:r>
              <a:rPr lang="it-IT" sz="4000" i="1" dirty="0">
                <a:solidFill>
                  <a:srgbClr val="FF0000"/>
                </a:solidFill>
              </a:rPr>
              <a:t>GESTIONE DELLA CRONICITA’ NELLE AFT CALABRESI</a:t>
            </a:r>
            <a:r>
              <a:rPr lang="it-IT" sz="3600" i="1" dirty="0">
                <a:solidFill>
                  <a:srgbClr val="FF0000"/>
                </a:solidFill>
              </a:rPr>
              <a:t/>
            </a:r>
            <a:br>
              <a:rPr lang="it-IT" sz="3600" i="1" dirty="0">
                <a:solidFill>
                  <a:srgbClr val="FF0000"/>
                </a:solidFill>
              </a:rPr>
            </a:br>
            <a:r>
              <a:rPr lang="it-IT" sz="1800" i="1" dirty="0"/>
              <a:t/>
            </a:r>
            <a:br>
              <a:rPr lang="it-IT" sz="1800" i="1" dirty="0"/>
            </a:br>
            <a:r>
              <a:rPr lang="it-IT" sz="2400" i="1" dirty="0">
                <a:solidFill>
                  <a:srgbClr val="FF0000"/>
                </a:solidFill>
              </a:rPr>
              <a:t>L’AIR E LA RIORGANIZZAZIONE DELLE CURE PRIMARIE NELLA REGIONE </a:t>
            </a:r>
            <a:r>
              <a:rPr lang="it-IT" sz="2400" i="1" dirty="0" smtClean="0">
                <a:solidFill>
                  <a:srgbClr val="FF0000"/>
                </a:solidFill>
              </a:rPr>
              <a:t>CALABRIA</a:t>
            </a:r>
            <a:br>
              <a:rPr lang="it-IT" sz="2400" i="1" dirty="0" smtClean="0">
                <a:solidFill>
                  <a:srgbClr val="FF0000"/>
                </a:solidFill>
              </a:rPr>
            </a:br>
            <a:r>
              <a:rPr lang="it-IT" sz="2000" i="1" dirty="0" smtClean="0">
                <a:solidFill>
                  <a:srgbClr val="FF0000"/>
                </a:solidFill>
              </a:rPr>
              <a:t/>
            </a:r>
            <a:br>
              <a:rPr lang="it-IT" sz="2000" i="1" dirty="0" smtClean="0">
                <a:solidFill>
                  <a:srgbClr val="FF0000"/>
                </a:solidFill>
              </a:rPr>
            </a:br>
            <a:r>
              <a:rPr lang="it-IT" sz="2000" i="1" dirty="0" smtClean="0">
                <a:solidFill>
                  <a:srgbClr val="FF0000"/>
                </a:solidFill>
              </a:rPr>
              <a:t/>
            </a:r>
            <a:br>
              <a:rPr lang="it-IT" sz="2000" i="1" dirty="0" smtClean="0">
                <a:solidFill>
                  <a:srgbClr val="FF0000"/>
                </a:solidFill>
              </a:rPr>
            </a:br>
            <a:r>
              <a:rPr lang="it-IT" sz="2000" i="1" dirty="0"/>
              <a:t/>
            </a:r>
            <a:br>
              <a:rPr lang="it-IT" sz="2000" i="1" dirty="0"/>
            </a:br>
            <a:r>
              <a:rPr lang="it-IT" sz="2000" i="1" dirty="0"/>
              <a:t/>
            </a:r>
            <a:br>
              <a:rPr lang="it-IT" sz="2000" i="1" dirty="0"/>
            </a:br>
            <a:r>
              <a:rPr lang="it-IT" sz="4000" i="1" dirty="0">
                <a:solidFill>
                  <a:srgbClr val="00B0F0"/>
                </a:solidFill>
              </a:rPr>
              <a:t>IL PAZIENTE DISLIPIDEMICO ED IPERTESO</a:t>
            </a:r>
            <a:br>
              <a:rPr lang="it-IT" sz="4000" i="1" dirty="0">
                <a:solidFill>
                  <a:srgbClr val="00B0F0"/>
                </a:solidFill>
              </a:rPr>
            </a:br>
            <a:endParaRPr lang="it-IT" sz="4000" i="1" dirty="0">
              <a:solidFill>
                <a:srgbClr val="00B0F0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8DE15A30-B4D7-4AC8-8129-3EFCD1B66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7814" y="4635062"/>
            <a:ext cx="10310191" cy="1719356"/>
          </a:xfrm>
        </p:spPr>
        <p:txBody>
          <a:bodyPr>
            <a:noAutofit/>
          </a:bodyPr>
          <a:lstStyle/>
          <a:p>
            <a:pPr algn="l"/>
            <a:r>
              <a:rPr lang="it-IT" sz="2000" dirty="0"/>
              <a:t>DOTT. PASQUALE TALERICO</a:t>
            </a:r>
          </a:p>
          <a:p>
            <a:pPr algn="l"/>
            <a:r>
              <a:rPr lang="it-IT" sz="2000" dirty="0"/>
              <a:t>MEDICO DI FAMIGLIA</a:t>
            </a:r>
          </a:p>
          <a:p>
            <a:pPr algn="l"/>
            <a:r>
              <a:rPr lang="it-IT" sz="2000" dirty="0"/>
              <a:t> FIMMG </a:t>
            </a:r>
            <a:r>
              <a:rPr lang="it-IT" sz="2000" dirty="0" err="1" smtClean="0"/>
              <a:t>–CROTONE-</a:t>
            </a:r>
            <a:endParaRPr lang="it-IT" sz="2000" dirty="0" smtClean="0"/>
          </a:p>
          <a:p>
            <a:pPr algn="l"/>
            <a:r>
              <a:rPr lang="it-IT" sz="1200" dirty="0" smtClean="0"/>
              <a:t>T </a:t>
            </a:r>
            <a:r>
              <a:rPr lang="it-IT" sz="1200" dirty="0"/>
              <a:t>HOTEL- LAMEZIA TERME</a:t>
            </a:r>
          </a:p>
          <a:p>
            <a:pPr algn="l"/>
            <a:r>
              <a:rPr lang="it-IT" sz="1200" dirty="0"/>
              <a:t>17 NOVEMBRE 2018</a:t>
            </a:r>
          </a:p>
        </p:txBody>
      </p:sp>
    </p:spTree>
    <p:extLst>
      <p:ext uri="{BB962C8B-B14F-4D97-AF65-F5344CB8AC3E}">
        <p14:creationId xmlns:p14="http://schemas.microsoft.com/office/powerpoint/2010/main" xmlns="" val="3192852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4806B6B-3167-AD4E-A6F5-659E01A59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4" y="611763"/>
            <a:ext cx="3750023" cy="1143000"/>
          </a:xfrm>
        </p:spPr>
        <p:txBody>
          <a:bodyPr/>
          <a:lstStyle/>
          <a:p>
            <a:r>
              <a:rPr lang="it-IT" dirty="0">
                <a:latin typeface="American Typewriter" panose="02090604020004020304" pitchFamily="18" charset="77"/>
              </a:rPr>
              <a:t>DIAGNOSI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3D1C814E-BBC8-1841-AA1F-751FC76E5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021" y="1"/>
            <a:ext cx="5266979" cy="350952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9522EF3D-2F20-F349-916F-C171A37FA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509536"/>
            <a:ext cx="4851400" cy="3232617"/>
          </a:xfrm>
          <a:prstGeom prst="rect">
            <a:avLst/>
          </a:prstGeom>
        </p:spPr>
      </p:pic>
      <p:cxnSp>
        <p:nvCxnSpPr>
          <p:cNvPr id="6" name="Connettore 1 5"/>
          <p:cNvCxnSpPr/>
          <p:nvPr/>
        </p:nvCxnSpPr>
        <p:spPr>
          <a:xfrm flipV="1">
            <a:off x="5401021" y="9"/>
            <a:ext cx="5266979" cy="34004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5472463" y="42868"/>
            <a:ext cx="5109816" cy="34004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597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89186"/>
            <a:ext cx="10972800" cy="1560786"/>
          </a:xfrm>
        </p:spPr>
        <p:txBody>
          <a:bodyPr>
            <a:normAutofit fontScale="90000"/>
          </a:bodyPr>
          <a:lstStyle/>
          <a:p>
            <a:r>
              <a:rPr lang="it-IT" i="1" dirty="0">
                <a:solidFill>
                  <a:srgbClr val="FF0000"/>
                </a:solidFill>
                <a:latin typeface="American Typewriter" panose="02090604020004020304" pitchFamily="18" charset="77"/>
              </a:rPr>
              <a:t>DIAGNOSI:</a:t>
            </a:r>
            <a:br>
              <a:rPr lang="it-IT" i="1" dirty="0">
                <a:solidFill>
                  <a:srgbClr val="FF0000"/>
                </a:solidFill>
                <a:latin typeface="American Typewriter" panose="02090604020004020304" pitchFamily="18" charset="77"/>
              </a:rPr>
            </a:br>
            <a:r>
              <a:rPr lang="it-IT" i="1" dirty="0">
                <a:solidFill>
                  <a:srgbClr val="FF0000"/>
                </a:solidFill>
                <a:latin typeface="American Typewriter" panose="02090604020004020304" pitchFamily="18" charset="77"/>
              </a:rPr>
              <a:t>CRITERI DEL NETWORK DELLE LIPID CLINIC OLANDESI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4856" y="2348880"/>
            <a:ext cx="10578661" cy="3747120"/>
          </a:xfrm>
        </p:spPr>
        <p:txBody>
          <a:bodyPr>
            <a:normAutofit lnSpcReduction="10000"/>
          </a:bodyPr>
          <a:lstStyle/>
          <a:p>
            <a:r>
              <a:rPr lang="it-IT" sz="4400" i="1" dirty="0">
                <a:solidFill>
                  <a:srgbClr val="0070C0"/>
                </a:solidFill>
                <a:latin typeface="American Typewriter" panose="02090604020004020304" pitchFamily="18" charset="77"/>
              </a:rPr>
              <a:t>ANAMNESI FAMILIARE</a:t>
            </a:r>
          </a:p>
          <a:p>
            <a:r>
              <a:rPr lang="it-IT" sz="4400" i="1" dirty="0">
                <a:solidFill>
                  <a:srgbClr val="0070C0"/>
                </a:solidFill>
                <a:latin typeface="American Typewriter" panose="02090604020004020304" pitchFamily="18" charset="77"/>
              </a:rPr>
              <a:t>ANAMNESI PERSONALE</a:t>
            </a:r>
          </a:p>
          <a:p>
            <a:r>
              <a:rPr lang="it-IT" sz="4400" i="1" dirty="0">
                <a:solidFill>
                  <a:srgbClr val="0070C0"/>
                </a:solidFill>
                <a:latin typeface="American Typewriter" panose="02090604020004020304" pitchFamily="18" charset="77"/>
              </a:rPr>
              <a:t>ESAME OBIETTIVO</a:t>
            </a:r>
          </a:p>
          <a:p>
            <a:r>
              <a:rPr lang="it-IT" sz="4400" i="1" dirty="0">
                <a:solidFill>
                  <a:srgbClr val="0070C0"/>
                </a:solidFill>
                <a:latin typeface="American Typewriter" panose="02090604020004020304" pitchFamily="18" charset="77"/>
              </a:rPr>
              <a:t>VALORI LDL (CT- HDL - TG/5)</a:t>
            </a:r>
          </a:p>
          <a:p>
            <a:r>
              <a:rPr lang="it-IT" sz="4400" i="1" dirty="0">
                <a:solidFill>
                  <a:srgbClr val="0070C0"/>
                </a:solidFill>
                <a:latin typeface="American Typewriter" panose="02090604020004020304" pitchFamily="18" charset="77"/>
              </a:rPr>
              <a:t>(DIAGNOSI GENETICA)</a:t>
            </a:r>
          </a:p>
          <a:p>
            <a:endParaRPr lang="it-IT" dirty="0">
              <a:latin typeface="American Typewriter" panose="02090604020004020304" pitchFamily="18" charset="77"/>
            </a:endParaRPr>
          </a:p>
          <a:p>
            <a:endParaRPr lang="it-IT" dirty="0">
              <a:latin typeface="American Typewriter" panose="02090604020004020304" pitchFamily="18" charset="77"/>
            </a:endParaRPr>
          </a:p>
        </p:txBody>
      </p:sp>
      <p:cxnSp>
        <p:nvCxnSpPr>
          <p:cNvPr id="5" name="Connettore 1 4"/>
          <p:cNvCxnSpPr/>
          <p:nvPr/>
        </p:nvCxnSpPr>
        <p:spPr>
          <a:xfrm>
            <a:off x="1524000" y="1845072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56779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C:\Users\Proprietario\Desktop\Immagine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B2563780-DD23-7742-84E1-B3507E7FCAA7}"/>
              </a:ext>
            </a:extLst>
          </p:cNvPr>
          <p:cNvSpPr/>
          <p:nvPr/>
        </p:nvSpPr>
        <p:spPr>
          <a:xfrm>
            <a:off x="2603500" y="819150"/>
            <a:ext cx="7416800" cy="45339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it-IT" dirty="0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xmlns="" id="{878C76FC-B388-6F42-A6BF-91C389780661}"/>
              </a:ext>
            </a:extLst>
          </p:cNvPr>
          <p:cNvCxnSpPr/>
          <p:nvPr/>
        </p:nvCxnSpPr>
        <p:spPr>
          <a:xfrm>
            <a:off x="3009900" y="53530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>
            <a:extLst>
              <a:ext uri="{FF2B5EF4-FFF2-40B4-BE49-F238E27FC236}">
                <a16:creationId xmlns:a16="http://schemas.microsoft.com/office/drawing/2014/main" xmlns="" id="{87D79B43-AE8B-2145-9373-F430EC594807}"/>
              </a:ext>
            </a:extLst>
          </p:cNvPr>
          <p:cNvCxnSpPr/>
          <p:nvPr/>
        </p:nvCxnSpPr>
        <p:spPr>
          <a:xfrm>
            <a:off x="3683000" y="53530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>
            <a:extLst>
              <a:ext uri="{FF2B5EF4-FFF2-40B4-BE49-F238E27FC236}">
                <a16:creationId xmlns:a16="http://schemas.microsoft.com/office/drawing/2014/main" xmlns="" id="{20F0014F-DD6D-304D-84CE-EB9424713A9E}"/>
              </a:ext>
            </a:extLst>
          </p:cNvPr>
          <p:cNvCxnSpPr/>
          <p:nvPr/>
        </p:nvCxnSpPr>
        <p:spPr>
          <a:xfrm>
            <a:off x="4254500" y="53530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>
            <a:extLst>
              <a:ext uri="{FF2B5EF4-FFF2-40B4-BE49-F238E27FC236}">
                <a16:creationId xmlns:a16="http://schemas.microsoft.com/office/drawing/2014/main" xmlns="" id="{1E0231A3-7287-B946-B58E-7A5BCF57F69A}"/>
              </a:ext>
            </a:extLst>
          </p:cNvPr>
          <p:cNvCxnSpPr/>
          <p:nvPr/>
        </p:nvCxnSpPr>
        <p:spPr>
          <a:xfrm>
            <a:off x="4927600" y="53530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xmlns="" id="{542EBF4D-3B48-D847-A5B9-C7636A338509}"/>
              </a:ext>
            </a:extLst>
          </p:cNvPr>
          <p:cNvCxnSpPr/>
          <p:nvPr/>
        </p:nvCxnSpPr>
        <p:spPr>
          <a:xfrm>
            <a:off x="5562600" y="53530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xmlns="" id="{5ADED28E-4DB3-624C-8D61-9D8F2B24C1BB}"/>
              </a:ext>
            </a:extLst>
          </p:cNvPr>
          <p:cNvCxnSpPr/>
          <p:nvPr/>
        </p:nvCxnSpPr>
        <p:spPr>
          <a:xfrm>
            <a:off x="6235700" y="53530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xmlns="" id="{9D499DDF-347B-7A46-9F21-E565A555A48C}"/>
              </a:ext>
            </a:extLst>
          </p:cNvPr>
          <p:cNvCxnSpPr/>
          <p:nvPr/>
        </p:nvCxnSpPr>
        <p:spPr>
          <a:xfrm>
            <a:off x="6807200" y="53530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xmlns="" id="{CBF48FF6-48AE-5840-8CF5-0BB0C2FC111B}"/>
              </a:ext>
            </a:extLst>
          </p:cNvPr>
          <p:cNvCxnSpPr/>
          <p:nvPr/>
        </p:nvCxnSpPr>
        <p:spPr>
          <a:xfrm>
            <a:off x="7480300" y="53530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xmlns="" id="{84E92B54-8A30-BD43-9E2D-C8DB83979A55}"/>
              </a:ext>
            </a:extLst>
          </p:cNvPr>
          <p:cNvCxnSpPr/>
          <p:nvPr/>
        </p:nvCxnSpPr>
        <p:spPr>
          <a:xfrm>
            <a:off x="8102600" y="53530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xmlns="" id="{990BFCAB-F20C-964A-8853-A13543430712}"/>
              </a:ext>
            </a:extLst>
          </p:cNvPr>
          <p:cNvCxnSpPr/>
          <p:nvPr/>
        </p:nvCxnSpPr>
        <p:spPr>
          <a:xfrm>
            <a:off x="8775700" y="53530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xmlns="" id="{B03520C2-4712-5944-8C00-FF5A155C1C16}"/>
              </a:ext>
            </a:extLst>
          </p:cNvPr>
          <p:cNvCxnSpPr/>
          <p:nvPr/>
        </p:nvCxnSpPr>
        <p:spPr>
          <a:xfrm>
            <a:off x="9347200" y="53530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xmlns="" id="{F88637A9-34A4-1D40-9E32-1E0F4D544BAA}"/>
              </a:ext>
            </a:extLst>
          </p:cNvPr>
          <p:cNvCxnSpPr/>
          <p:nvPr/>
        </p:nvCxnSpPr>
        <p:spPr>
          <a:xfrm>
            <a:off x="10020300" y="53530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xmlns="" id="{740AF66F-12CB-B841-9A7E-7EFAD083C92B}"/>
              </a:ext>
            </a:extLst>
          </p:cNvPr>
          <p:cNvCxnSpPr/>
          <p:nvPr/>
        </p:nvCxnSpPr>
        <p:spPr>
          <a:xfrm rot="16200000">
            <a:off x="2457449" y="5207004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xmlns="" id="{D81286E8-996E-9244-B5A5-92B98CD04F59}"/>
              </a:ext>
            </a:extLst>
          </p:cNvPr>
          <p:cNvCxnSpPr/>
          <p:nvPr/>
        </p:nvCxnSpPr>
        <p:spPr>
          <a:xfrm rot="16200000">
            <a:off x="2457449" y="4533904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xmlns="" id="{1C48E36D-C1AC-8D46-96A6-EFC3835E4E21}"/>
              </a:ext>
            </a:extLst>
          </p:cNvPr>
          <p:cNvCxnSpPr/>
          <p:nvPr/>
        </p:nvCxnSpPr>
        <p:spPr>
          <a:xfrm rot="16200000">
            <a:off x="2457449" y="3962404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xmlns="" id="{FFA80BFB-CAC6-7143-A4E8-BF67F0BA18E6}"/>
              </a:ext>
            </a:extLst>
          </p:cNvPr>
          <p:cNvCxnSpPr/>
          <p:nvPr/>
        </p:nvCxnSpPr>
        <p:spPr>
          <a:xfrm rot="16200000">
            <a:off x="2457449" y="328930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xmlns="" id="{505B38A4-997D-9943-B7A4-7948138523C6}"/>
              </a:ext>
            </a:extLst>
          </p:cNvPr>
          <p:cNvCxnSpPr/>
          <p:nvPr/>
        </p:nvCxnSpPr>
        <p:spPr>
          <a:xfrm rot="16200000">
            <a:off x="2457449" y="2654304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xmlns="" id="{733F50F3-7C37-B84A-9D4D-E99AF2BF9BD5}"/>
              </a:ext>
            </a:extLst>
          </p:cNvPr>
          <p:cNvCxnSpPr/>
          <p:nvPr/>
        </p:nvCxnSpPr>
        <p:spPr>
          <a:xfrm rot="16200000">
            <a:off x="2457449" y="1981204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xmlns="" id="{997B148E-6CE1-0744-A6F8-544B9276EE30}"/>
              </a:ext>
            </a:extLst>
          </p:cNvPr>
          <p:cNvCxnSpPr/>
          <p:nvPr/>
        </p:nvCxnSpPr>
        <p:spPr>
          <a:xfrm rot="16200000">
            <a:off x="2457449" y="1409704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xmlns="" id="{84C44F64-5E29-6E42-A28B-74D2A6020FCF}"/>
              </a:ext>
            </a:extLst>
          </p:cNvPr>
          <p:cNvCxnSpPr/>
          <p:nvPr/>
        </p:nvCxnSpPr>
        <p:spPr>
          <a:xfrm rot="16200000">
            <a:off x="2457449" y="736604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xmlns="" id="{274C3B2A-4999-F547-83EA-EE49A20E06B0}"/>
              </a:ext>
            </a:extLst>
          </p:cNvPr>
          <p:cNvSpPr txBox="1"/>
          <p:nvPr/>
        </p:nvSpPr>
        <p:spPr>
          <a:xfrm>
            <a:off x="5562605" y="6083309"/>
            <a:ext cx="1260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3200" dirty="0">
                <a:solidFill>
                  <a:srgbClr val="000000"/>
                </a:solidFill>
                <a:latin typeface="American Typewriter" panose="02090604020004020304" pitchFamily="18" charset="77"/>
                <a:ea typeface="ＭＳ Ｐゴシック"/>
              </a:rPr>
              <a:t>ANNI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xmlns="" id="{65881622-524D-3F40-BE53-6DA90C2AAD74}"/>
              </a:ext>
            </a:extLst>
          </p:cNvPr>
          <p:cNvSpPr txBox="1"/>
          <p:nvPr/>
        </p:nvSpPr>
        <p:spPr>
          <a:xfrm>
            <a:off x="1795112" y="209551"/>
            <a:ext cx="5809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3200" dirty="0">
                <a:solidFill>
                  <a:srgbClr val="000000"/>
                </a:solidFill>
                <a:latin typeface="American Typewriter" panose="02090604020004020304" pitchFamily="18" charset="77"/>
                <a:ea typeface="ＭＳ Ｐゴシック"/>
              </a:rPr>
              <a:t>COLESTEROLO LDL (mg/dl)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xmlns="" id="{7C2A38EA-27B1-984F-A160-16926D16DE95}"/>
              </a:ext>
            </a:extLst>
          </p:cNvPr>
          <p:cNvSpPr txBox="1"/>
          <p:nvPr/>
        </p:nvSpPr>
        <p:spPr>
          <a:xfrm>
            <a:off x="2859859" y="568079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xmlns="" id="{69E386FB-B387-C143-BB75-CE98AF681427}"/>
              </a:ext>
            </a:extLst>
          </p:cNvPr>
          <p:cNvSpPr txBox="1"/>
          <p:nvPr/>
        </p:nvSpPr>
        <p:spPr>
          <a:xfrm>
            <a:off x="3518628" y="568079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5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xmlns="" id="{E54A685A-C279-744C-A889-FC9ABA630291}"/>
              </a:ext>
            </a:extLst>
          </p:cNvPr>
          <p:cNvSpPr txBox="1"/>
          <p:nvPr/>
        </p:nvSpPr>
        <p:spPr>
          <a:xfrm>
            <a:off x="4068361" y="568079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10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xmlns="" id="{E6B4EDE0-07CE-BB43-A3B3-834C8BB3D6C4}"/>
              </a:ext>
            </a:extLst>
          </p:cNvPr>
          <p:cNvSpPr txBox="1"/>
          <p:nvPr/>
        </p:nvSpPr>
        <p:spPr>
          <a:xfrm>
            <a:off x="4754547" y="568079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15</a:t>
            </a:r>
          </a:p>
        </p:txBody>
      </p: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xmlns="" id="{C3B235D9-A047-3D41-A008-CFD0ACC55ABD}"/>
              </a:ext>
            </a:extLst>
          </p:cNvPr>
          <p:cNvCxnSpPr/>
          <p:nvPr/>
        </p:nvCxnSpPr>
        <p:spPr>
          <a:xfrm flipH="1">
            <a:off x="5805045" y="5257800"/>
            <a:ext cx="163961" cy="241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>
            <a:extLst>
              <a:ext uri="{FF2B5EF4-FFF2-40B4-BE49-F238E27FC236}">
                <a16:creationId xmlns:a16="http://schemas.microsoft.com/office/drawing/2014/main" xmlns="" id="{7B59F5CD-432D-1C4B-A978-0E7A34F7E177}"/>
              </a:ext>
            </a:extLst>
          </p:cNvPr>
          <p:cNvCxnSpPr/>
          <p:nvPr/>
        </p:nvCxnSpPr>
        <p:spPr>
          <a:xfrm flipH="1">
            <a:off x="5893945" y="5270500"/>
            <a:ext cx="163961" cy="241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xmlns="" id="{932E3389-C584-ED47-9413-878A009EEE15}"/>
              </a:ext>
            </a:extLst>
          </p:cNvPr>
          <p:cNvSpPr txBox="1"/>
          <p:nvPr/>
        </p:nvSpPr>
        <p:spPr>
          <a:xfrm>
            <a:off x="5354858" y="568079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20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xmlns="" id="{1BA2F542-B5A1-764C-A3C2-570BA6AB904F}"/>
              </a:ext>
            </a:extLst>
          </p:cNvPr>
          <p:cNvSpPr txBox="1"/>
          <p:nvPr/>
        </p:nvSpPr>
        <p:spPr>
          <a:xfrm>
            <a:off x="6019999" y="568079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30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xmlns="" id="{4A3BA71C-EB83-8B4B-B401-3403151ABA1D}"/>
              </a:ext>
            </a:extLst>
          </p:cNvPr>
          <p:cNvSpPr txBox="1"/>
          <p:nvPr/>
        </p:nvSpPr>
        <p:spPr>
          <a:xfrm>
            <a:off x="6638790" y="568079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40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xmlns="" id="{4662E3B4-3C5B-C849-B763-D8EDC127AD37}"/>
              </a:ext>
            </a:extLst>
          </p:cNvPr>
          <p:cNvSpPr txBox="1"/>
          <p:nvPr/>
        </p:nvSpPr>
        <p:spPr>
          <a:xfrm>
            <a:off x="7306497" y="568079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50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xmlns="" id="{A71C935C-BF60-7A4A-A145-3A22CB8BB8D4}"/>
              </a:ext>
            </a:extLst>
          </p:cNvPr>
          <p:cNvSpPr txBox="1"/>
          <p:nvPr/>
        </p:nvSpPr>
        <p:spPr>
          <a:xfrm>
            <a:off x="7916097" y="568079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60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xmlns="" id="{9DF5C3F8-E47B-7145-AE4C-4E5F8D6F1278}"/>
              </a:ext>
            </a:extLst>
          </p:cNvPr>
          <p:cNvSpPr txBox="1"/>
          <p:nvPr/>
        </p:nvSpPr>
        <p:spPr>
          <a:xfrm>
            <a:off x="8563797" y="568079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70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xmlns="" id="{4F23B329-4772-CA42-88F0-C020A2E8B898}"/>
              </a:ext>
            </a:extLst>
          </p:cNvPr>
          <p:cNvSpPr txBox="1"/>
          <p:nvPr/>
        </p:nvSpPr>
        <p:spPr>
          <a:xfrm>
            <a:off x="9139458" y="568079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80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xmlns="" id="{56E79B8B-F038-CA4E-98A5-1E38728C7129}"/>
              </a:ext>
            </a:extLst>
          </p:cNvPr>
          <p:cNvSpPr txBox="1"/>
          <p:nvPr/>
        </p:nvSpPr>
        <p:spPr>
          <a:xfrm>
            <a:off x="1953738" y="452662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50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xmlns="" id="{9C793556-C6B3-9641-9439-15CD5A4517AC}"/>
              </a:ext>
            </a:extLst>
          </p:cNvPr>
          <p:cNvSpPr txBox="1"/>
          <p:nvPr/>
        </p:nvSpPr>
        <p:spPr>
          <a:xfrm>
            <a:off x="1953738" y="394241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75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xmlns="" id="{7DA01792-3A7E-9448-A378-CF00AD6AE683}"/>
              </a:ext>
            </a:extLst>
          </p:cNvPr>
          <p:cNvSpPr txBox="1"/>
          <p:nvPr/>
        </p:nvSpPr>
        <p:spPr>
          <a:xfrm>
            <a:off x="1838322" y="3250693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100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xmlns="" id="{518B3E55-09DE-2449-B2BB-B4A18ABCC94B}"/>
              </a:ext>
            </a:extLst>
          </p:cNvPr>
          <p:cNvSpPr txBox="1"/>
          <p:nvPr/>
        </p:nvSpPr>
        <p:spPr>
          <a:xfrm>
            <a:off x="1838322" y="2633806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150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xmlns="" id="{BC36657D-FEB7-C14E-AC4A-1CE1BBD700B5}"/>
              </a:ext>
            </a:extLst>
          </p:cNvPr>
          <p:cNvSpPr txBox="1"/>
          <p:nvPr/>
        </p:nvSpPr>
        <p:spPr>
          <a:xfrm>
            <a:off x="1838322" y="1972890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200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xmlns="" id="{0FB78A2B-7BD0-654D-ABE8-2AA8CB0B339D}"/>
              </a:ext>
            </a:extLst>
          </p:cNvPr>
          <p:cNvSpPr txBox="1"/>
          <p:nvPr/>
        </p:nvSpPr>
        <p:spPr>
          <a:xfrm>
            <a:off x="1838322" y="1374232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250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xmlns="" id="{567014B9-E3E7-E343-9DD5-8BF529675ECE}"/>
              </a:ext>
            </a:extLst>
          </p:cNvPr>
          <p:cNvSpPr txBox="1"/>
          <p:nvPr/>
        </p:nvSpPr>
        <p:spPr>
          <a:xfrm>
            <a:off x="1838322" y="716102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300</a:t>
            </a:r>
          </a:p>
        </p:txBody>
      </p:sp>
      <p:cxnSp>
        <p:nvCxnSpPr>
          <p:cNvPr id="52" name="Connettore 1 51">
            <a:extLst>
              <a:ext uri="{FF2B5EF4-FFF2-40B4-BE49-F238E27FC236}">
                <a16:creationId xmlns:a16="http://schemas.microsoft.com/office/drawing/2014/main" xmlns="" id="{8281F2B7-93A9-8E4A-8547-B78939ABA47E}"/>
              </a:ext>
            </a:extLst>
          </p:cNvPr>
          <p:cNvCxnSpPr>
            <a:cxnSpLocks/>
          </p:cNvCxnSpPr>
          <p:nvPr/>
        </p:nvCxnSpPr>
        <p:spPr>
          <a:xfrm flipH="1">
            <a:off x="2456702" y="2971809"/>
            <a:ext cx="235705" cy="1415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1 56">
            <a:extLst>
              <a:ext uri="{FF2B5EF4-FFF2-40B4-BE49-F238E27FC236}">
                <a16:creationId xmlns:a16="http://schemas.microsoft.com/office/drawing/2014/main" xmlns="" id="{2037F078-99C5-7D47-BEB1-E4AAFD387244}"/>
              </a:ext>
            </a:extLst>
          </p:cNvPr>
          <p:cNvCxnSpPr>
            <a:cxnSpLocks/>
          </p:cNvCxnSpPr>
          <p:nvPr/>
        </p:nvCxnSpPr>
        <p:spPr>
          <a:xfrm flipH="1">
            <a:off x="2482102" y="3060709"/>
            <a:ext cx="235705" cy="1415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4" name="Gruppo 63">
            <a:extLst>
              <a:ext uri="{FF2B5EF4-FFF2-40B4-BE49-F238E27FC236}">
                <a16:creationId xmlns:a16="http://schemas.microsoft.com/office/drawing/2014/main" xmlns="" id="{6034033F-83CD-914B-883C-4A89165CE061}"/>
              </a:ext>
            </a:extLst>
          </p:cNvPr>
          <p:cNvGrpSpPr/>
          <p:nvPr/>
        </p:nvGrpSpPr>
        <p:grpSpPr>
          <a:xfrm>
            <a:off x="2692404" y="1228562"/>
            <a:ext cx="5398637" cy="4092738"/>
            <a:chOff x="1168401" y="1177762"/>
            <a:chExt cx="5398637" cy="4092738"/>
          </a:xfrm>
        </p:grpSpPr>
        <p:cxnSp>
          <p:nvCxnSpPr>
            <p:cNvPr id="61" name="Connettore 1 60">
              <a:extLst>
                <a:ext uri="{FF2B5EF4-FFF2-40B4-BE49-F238E27FC236}">
                  <a16:creationId xmlns:a16="http://schemas.microsoft.com/office/drawing/2014/main" xmlns="" id="{9DF916D7-4203-AF4C-8ECA-C358752FB900}"/>
                </a:ext>
              </a:extLst>
            </p:cNvPr>
            <p:cNvCxnSpPr/>
            <p:nvPr/>
          </p:nvCxnSpPr>
          <p:spPr>
            <a:xfrm flipV="1">
              <a:off x="1168401" y="1177762"/>
              <a:ext cx="317499" cy="409273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62">
              <a:extLst>
                <a:ext uri="{FF2B5EF4-FFF2-40B4-BE49-F238E27FC236}">
                  <a16:creationId xmlns:a16="http://schemas.microsoft.com/office/drawing/2014/main" xmlns="" id="{4E89D551-BECB-214C-BB73-028A41728151}"/>
                </a:ext>
              </a:extLst>
            </p:cNvPr>
            <p:cNvCxnSpPr/>
            <p:nvPr/>
          </p:nvCxnSpPr>
          <p:spPr>
            <a:xfrm>
              <a:off x="1485900" y="1177762"/>
              <a:ext cx="508113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uppo 75">
            <a:extLst>
              <a:ext uri="{FF2B5EF4-FFF2-40B4-BE49-F238E27FC236}">
                <a16:creationId xmlns:a16="http://schemas.microsoft.com/office/drawing/2014/main" xmlns="" id="{8BFF2DBE-1976-1C4D-999E-DF8573DE3368}"/>
              </a:ext>
            </a:extLst>
          </p:cNvPr>
          <p:cNvGrpSpPr/>
          <p:nvPr/>
        </p:nvGrpSpPr>
        <p:grpSpPr>
          <a:xfrm>
            <a:off x="2717803" y="2739074"/>
            <a:ext cx="5623676" cy="2582226"/>
            <a:chOff x="1193801" y="2739074"/>
            <a:chExt cx="5623676" cy="2582226"/>
          </a:xfrm>
        </p:grpSpPr>
        <p:cxnSp>
          <p:nvCxnSpPr>
            <p:cNvPr id="66" name="Connettore 1 65">
              <a:extLst>
                <a:ext uri="{FF2B5EF4-FFF2-40B4-BE49-F238E27FC236}">
                  <a16:creationId xmlns:a16="http://schemas.microsoft.com/office/drawing/2014/main" xmlns="" id="{EDE3B610-C8FD-C040-8EC9-BAEBA90E4F34}"/>
                </a:ext>
              </a:extLst>
            </p:cNvPr>
            <p:cNvCxnSpPr/>
            <p:nvPr/>
          </p:nvCxnSpPr>
          <p:spPr>
            <a:xfrm flipV="1">
              <a:off x="1193801" y="4679950"/>
              <a:ext cx="142058" cy="641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67">
              <a:extLst>
                <a:ext uri="{FF2B5EF4-FFF2-40B4-BE49-F238E27FC236}">
                  <a16:creationId xmlns:a16="http://schemas.microsoft.com/office/drawing/2014/main" xmlns="" id="{ED7A4BC0-DA8B-974B-97E3-DF065EA723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4352" y="3487612"/>
              <a:ext cx="3900080" cy="119843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69">
              <a:extLst>
                <a:ext uri="{FF2B5EF4-FFF2-40B4-BE49-F238E27FC236}">
                  <a16:creationId xmlns:a16="http://schemas.microsoft.com/office/drawing/2014/main" xmlns="" id="{202DF18F-BB6E-0744-B7D6-B627DAFF34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28336" y="2739074"/>
              <a:ext cx="673100" cy="75101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1 73">
              <a:extLst>
                <a:ext uri="{FF2B5EF4-FFF2-40B4-BE49-F238E27FC236}">
                  <a16:creationId xmlns:a16="http://schemas.microsoft.com/office/drawing/2014/main" xmlns="" id="{30F6B1AC-5B1C-DE4E-8EAA-2757187B2AF0}"/>
                </a:ext>
              </a:extLst>
            </p:cNvPr>
            <p:cNvCxnSpPr/>
            <p:nvPr/>
          </p:nvCxnSpPr>
          <p:spPr>
            <a:xfrm>
              <a:off x="5889244" y="2756750"/>
              <a:ext cx="92823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CasellaDiTesto 76">
            <a:extLst>
              <a:ext uri="{FF2B5EF4-FFF2-40B4-BE49-F238E27FC236}">
                <a16:creationId xmlns:a16="http://schemas.microsoft.com/office/drawing/2014/main" xmlns="" id="{D92336A7-6810-934C-A11F-D942DB9969F9}"/>
              </a:ext>
            </a:extLst>
          </p:cNvPr>
          <p:cNvSpPr txBox="1"/>
          <p:nvPr/>
        </p:nvSpPr>
        <p:spPr>
          <a:xfrm>
            <a:off x="3094735" y="1400951"/>
            <a:ext cx="5713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IPERCOLESTEROLEMIA FAMILIARE</a:t>
            </a:r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xmlns="" id="{8C324F32-E055-6C4A-BF7E-80B17D9A521F}"/>
              </a:ext>
            </a:extLst>
          </p:cNvPr>
          <p:cNvSpPr txBox="1"/>
          <p:nvPr/>
        </p:nvSpPr>
        <p:spPr>
          <a:xfrm>
            <a:off x="3590033" y="4525151"/>
            <a:ext cx="5924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b="1" dirty="0">
                <a:solidFill>
                  <a:srgbClr val="00B050"/>
                </a:solidFill>
                <a:latin typeface="Times New Roman"/>
                <a:ea typeface="ＭＳ Ｐゴシック"/>
              </a:rPr>
              <a:t>IPERCOLESTEROLEMIA POLIGENICA</a:t>
            </a:r>
          </a:p>
        </p:txBody>
      </p:sp>
    </p:spTree>
    <p:extLst>
      <p:ext uri="{BB962C8B-B14F-4D97-AF65-F5344CB8AC3E}">
        <p14:creationId xmlns:p14="http://schemas.microsoft.com/office/powerpoint/2010/main" xmlns="" val="3574041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B2563780-DD23-7742-84E1-B3507E7FCAA7}"/>
              </a:ext>
            </a:extLst>
          </p:cNvPr>
          <p:cNvSpPr/>
          <p:nvPr/>
        </p:nvSpPr>
        <p:spPr>
          <a:xfrm>
            <a:off x="2603500" y="819150"/>
            <a:ext cx="7416800" cy="45339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it-IT" dirty="0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xmlns="" id="{878C76FC-B388-6F42-A6BF-91C389780661}"/>
              </a:ext>
            </a:extLst>
          </p:cNvPr>
          <p:cNvCxnSpPr/>
          <p:nvPr/>
        </p:nvCxnSpPr>
        <p:spPr>
          <a:xfrm>
            <a:off x="3009900" y="53530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>
            <a:extLst>
              <a:ext uri="{FF2B5EF4-FFF2-40B4-BE49-F238E27FC236}">
                <a16:creationId xmlns:a16="http://schemas.microsoft.com/office/drawing/2014/main" xmlns="" id="{87D79B43-AE8B-2145-9373-F430EC594807}"/>
              </a:ext>
            </a:extLst>
          </p:cNvPr>
          <p:cNvCxnSpPr/>
          <p:nvPr/>
        </p:nvCxnSpPr>
        <p:spPr>
          <a:xfrm>
            <a:off x="3683000" y="53530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>
            <a:extLst>
              <a:ext uri="{FF2B5EF4-FFF2-40B4-BE49-F238E27FC236}">
                <a16:creationId xmlns:a16="http://schemas.microsoft.com/office/drawing/2014/main" xmlns="" id="{20F0014F-DD6D-304D-84CE-EB9424713A9E}"/>
              </a:ext>
            </a:extLst>
          </p:cNvPr>
          <p:cNvCxnSpPr/>
          <p:nvPr/>
        </p:nvCxnSpPr>
        <p:spPr>
          <a:xfrm>
            <a:off x="4254500" y="53530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>
            <a:extLst>
              <a:ext uri="{FF2B5EF4-FFF2-40B4-BE49-F238E27FC236}">
                <a16:creationId xmlns:a16="http://schemas.microsoft.com/office/drawing/2014/main" xmlns="" id="{1E0231A3-7287-B946-B58E-7A5BCF57F69A}"/>
              </a:ext>
            </a:extLst>
          </p:cNvPr>
          <p:cNvCxnSpPr/>
          <p:nvPr/>
        </p:nvCxnSpPr>
        <p:spPr>
          <a:xfrm>
            <a:off x="4927600" y="53530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xmlns="" id="{542EBF4D-3B48-D847-A5B9-C7636A338509}"/>
              </a:ext>
            </a:extLst>
          </p:cNvPr>
          <p:cNvCxnSpPr/>
          <p:nvPr/>
        </p:nvCxnSpPr>
        <p:spPr>
          <a:xfrm>
            <a:off x="5562600" y="53530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xmlns="" id="{5ADED28E-4DB3-624C-8D61-9D8F2B24C1BB}"/>
              </a:ext>
            </a:extLst>
          </p:cNvPr>
          <p:cNvCxnSpPr/>
          <p:nvPr/>
        </p:nvCxnSpPr>
        <p:spPr>
          <a:xfrm>
            <a:off x="6235700" y="53530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xmlns="" id="{9D499DDF-347B-7A46-9F21-E565A555A48C}"/>
              </a:ext>
            </a:extLst>
          </p:cNvPr>
          <p:cNvCxnSpPr/>
          <p:nvPr/>
        </p:nvCxnSpPr>
        <p:spPr>
          <a:xfrm>
            <a:off x="6807200" y="53530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xmlns="" id="{CBF48FF6-48AE-5840-8CF5-0BB0C2FC111B}"/>
              </a:ext>
            </a:extLst>
          </p:cNvPr>
          <p:cNvCxnSpPr/>
          <p:nvPr/>
        </p:nvCxnSpPr>
        <p:spPr>
          <a:xfrm>
            <a:off x="7480300" y="53530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xmlns="" id="{84E92B54-8A30-BD43-9E2D-C8DB83979A55}"/>
              </a:ext>
            </a:extLst>
          </p:cNvPr>
          <p:cNvCxnSpPr/>
          <p:nvPr/>
        </p:nvCxnSpPr>
        <p:spPr>
          <a:xfrm>
            <a:off x="8102600" y="53530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xmlns="" id="{990BFCAB-F20C-964A-8853-A13543430712}"/>
              </a:ext>
            </a:extLst>
          </p:cNvPr>
          <p:cNvCxnSpPr/>
          <p:nvPr/>
        </p:nvCxnSpPr>
        <p:spPr>
          <a:xfrm>
            <a:off x="8775700" y="53530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xmlns="" id="{B03520C2-4712-5944-8C00-FF5A155C1C16}"/>
              </a:ext>
            </a:extLst>
          </p:cNvPr>
          <p:cNvCxnSpPr/>
          <p:nvPr/>
        </p:nvCxnSpPr>
        <p:spPr>
          <a:xfrm>
            <a:off x="9347200" y="53530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xmlns="" id="{F88637A9-34A4-1D40-9E32-1E0F4D544BAA}"/>
              </a:ext>
            </a:extLst>
          </p:cNvPr>
          <p:cNvCxnSpPr/>
          <p:nvPr/>
        </p:nvCxnSpPr>
        <p:spPr>
          <a:xfrm>
            <a:off x="10020300" y="535305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xmlns="" id="{740AF66F-12CB-B841-9A7E-7EFAD083C92B}"/>
              </a:ext>
            </a:extLst>
          </p:cNvPr>
          <p:cNvCxnSpPr/>
          <p:nvPr/>
        </p:nvCxnSpPr>
        <p:spPr>
          <a:xfrm rot="16200000">
            <a:off x="2457449" y="5207004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xmlns="" id="{D81286E8-996E-9244-B5A5-92B98CD04F59}"/>
              </a:ext>
            </a:extLst>
          </p:cNvPr>
          <p:cNvCxnSpPr/>
          <p:nvPr/>
        </p:nvCxnSpPr>
        <p:spPr>
          <a:xfrm rot="16200000">
            <a:off x="2457449" y="4533904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xmlns="" id="{1C48E36D-C1AC-8D46-96A6-EFC3835E4E21}"/>
              </a:ext>
            </a:extLst>
          </p:cNvPr>
          <p:cNvCxnSpPr/>
          <p:nvPr/>
        </p:nvCxnSpPr>
        <p:spPr>
          <a:xfrm rot="16200000">
            <a:off x="2457449" y="3962404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xmlns="" id="{FFA80BFB-CAC6-7143-A4E8-BF67F0BA18E6}"/>
              </a:ext>
            </a:extLst>
          </p:cNvPr>
          <p:cNvCxnSpPr/>
          <p:nvPr/>
        </p:nvCxnSpPr>
        <p:spPr>
          <a:xfrm rot="16200000">
            <a:off x="2457449" y="3289300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xmlns="" id="{505B38A4-997D-9943-B7A4-7948138523C6}"/>
              </a:ext>
            </a:extLst>
          </p:cNvPr>
          <p:cNvCxnSpPr/>
          <p:nvPr/>
        </p:nvCxnSpPr>
        <p:spPr>
          <a:xfrm rot="16200000">
            <a:off x="2457449" y="2654304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xmlns="" id="{733F50F3-7C37-B84A-9D4D-E99AF2BF9BD5}"/>
              </a:ext>
            </a:extLst>
          </p:cNvPr>
          <p:cNvCxnSpPr/>
          <p:nvPr/>
        </p:nvCxnSpPr>
        <p:spPr>
          <a:xfrm rot="16200000">
            <a:off x="2457449" y="1981204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xmlns="" id="{997B148E-6CE1-0744-A6F8-544B9276EE30}"/>
              </a:ext>
            </a:extLst>
          </p:cNvPr>
          <p:cNvCxnSpPr/>
          <p:nvPr/>
        </p:nvCxnSpPr>
        <p:spPr>
          <a:xfrm rot="16200000">
            <a:off x="2457449" y="1409704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xmlns="" id="{84C44F64-5E29-6E42-A28B-74D2A6020FCF}"/>
              </a:ext>
            </a:extLst>
          </p:cNvPr>
          <p:cNvCxnSpPr/>
          <p:nvPr/>
        </p:nvCxnSpPr>
        <p:spPr>
          <a:xfrm rot="16200000">
            <a:off x="2457449" y="736604"/>
            <a:ext cx="0" cy="292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xmlns="" id="{274C3B2A-4999-F547-83EA-EE49A20E06B0}"/>
              </a:ext>
            </a:extLst>
          </p:cNvPr>
          <p:cNvSpPr txBox="1"/>
          <p:nvPr/>
        </p:nvSpPr>
        <p:spPr>
          <a:xfrm>
            <a:off x="5562600" y="6083309"/>
            <a:ext cx="132440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3400" dirty="0">
                <a:solidFill>
                  <a:srgbClr val="000000"/>
                </a:solidFill>
                <a:latin typeface="American Typewriter" panose="02090604020004020304" pitchFamily="18" charset="77"/>
                <a:ea typeface="ＭＳ Ｐゴシック"/>
              </a:rPr>
              <a:t>ANNI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xmlns="" id="{65881622-524D-3F40-BE53-6DA90C2AAD74}"/>
              </a:ext>
            </a:extLst>
          </p:cNvPr>
          <p:cNvSpPr txBox="1"/>
          <p:nvPr/>
        </p:nvSpPr>
        <p:spPr>
          <a:xfrm>
            <a:off x="1795112" y="209551"/>
            <a:ext cx="615905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3400" dirty="0">
                <a:solidFill>
                  <a:srgbClr val="000000"/>
                </a:solidFill>
                <a:latin typeface="American Typewriter" panose="02090604020004020304" pitchFamily="18" charset="77"/>
                <a:ea typeface="ＭＳ Ｐゴシック"/>
              </a:rPr>
              <a:t>COLESTEROLO LDL (mg/dl)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xmlns="" id="{7C2A38EA-27B1-984F-A160-16926D16DE95}"/>
              </a:ext>
            </a:extLst>
          </p:cNvPr>
          <p:cNvSpPr txBox="1"/>
          <p:nvPr/>
        </p:nvSpPr>
        <p:spPr>
          <a:xfrm>
            <a:off x="2859859" y="568079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xmlns="" id="{69E386FB-B387-C143-BB75-CE98AF681427}"/>
              </a:ext>
            </a:extLst>
          </p:cNvPr>
          <p:cNvSpPr txBox="1"/>
          <p:nvPr/>
        </p:nvSpPr>
        <p:spPr>
          <a:xfrm>
            <a:off x="3518628" y="568079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5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xmlns="" id="{E54A685A-C279-744C-A889-FC9ABA630291}"/>
              </a:ext>
            </a:extLst>
          </p:cNvPr>
          <p:cNvSpPr txBox="1"/>
          <p:nvPr/>
        </p:nvSpPr>
        <p:spPr>
          <a:xfrm>
            <a:off x="4068361" y="568079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10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xmlns="" id="{E6B4EDE0-07CE-BB43-A3B3-834C8BB3D6C4}"/>
              </a:ext>
            </a:extLst>
          </p:cNvPr>
          <p:cNvSpPr txBox="1"/>
          <p:nvPr/>
        </p:nvSpPr>
        <p:spPr>
          <a:xfrm>
            <a:off x="4754547" y="568079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15</a:t>
            </a:r>
          </a:p>
        </p:txBody>
      </p: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xmlns="" id="{C3B235D9-A047-3D41-A008-CFD0ACC55ABD}"/>
              </a:ext>
            </a:extLst>
          </p:cNvPr>
          <p:cNvCxnSpPr/>
          <p:nvPr/>
        </p:nvCxnSpPr>
        <p:spPr>
          <a:xfrm flipH="1">
            <a:off x="5805045" y="5257800"/>
            <a:ext cx="163961" cy="241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>
            <a:extLst>
              <a:ext uri="{FF2B5EF4-FFF2-40B4-BE49-F238E27FC236}">
                <a16:creationId xmlns:a16="http://schemas.microsoft.com/office/drawing/2014/main" xmlns="" id="{7B59F5CD-432D-1C4B-A978-0E7A34F7E177}"/>
              </a:ext>
            </a:extLst>
          </p:cNvPr>
          <p:cNvCxnSpPr/>
          <p:nvPr/>
        </p:nvCxnSpPr>
        <p:spPr>
          <a:xfrm flipH="1">
            <a:off x="5893945" y="5270500"/>
            <a:ext cx="163961" cy="241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xmlns="" id="{932E3389-C584-ED47-9413-878A009EEE15}"/>
              </a:ext>
            </a:extLst>
          </p:cNvPr>
          <p:cNvSpPr txBox="1"/>
          <p:nvPr/>
        </p:nvSpPr>
        <p:spPr>
          <a:xfrm>
            <a:off x="5354858" y="568079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20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xmlns="" id="{1BA2F542-B5A1-764C-A3C2-570BA6AB904F}"/>
              </a:ext>
            </a:extLst>
          </p:cNvPr>
          <p:cNvSpPr txBox="1"/>
          <p:nvPr/>
        </p:nvSpPr>
        <p:spPr>
          <a:xfrm>
            <a:off x="6019999" y="568079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30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xmlns="" id="{4A3BA71C-EB83-8B4B-B401-3403151ABA1D}"/>
              </a:ext>
            </a:extLst>
          </p:cNvPr>
          <p:cNvSpPr txBox="1"/>
          <p:nvPr/>
        </p:nvSpPr>
        <p:spPr>
          <a:xfrm>
            <a:off x="6638790" y="568079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40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xmlns="" id="{4662E3B4-3C5B-C849-B763-D8EDC127AD37}"/>
              </a:ext>
            </a:extLst>
          </p:cNvPr>
          <p:cNvSpPr txBox="1"/>
          <p:nvPr/>
        </p:nvSpPr>
        <p:spPr>
          <a:xfrm>
            <a:off x="7306497" y="568079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50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xmlns="" id="{A71C935C-BF60-7A4A-A145-3A22CB8BB8D4}"/>
              </a:ext>
            </a:extLst>
          </p:cNvPr>
          <p:cNvSpPr txBox="1"/>
          <p:nvPr/>
        </p:nvSpPr>
        <p:spPr>
          <a:xfrm>
            <a:off x="7916097" y="568079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60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xmlns="" id="{9DF5C3F8-E47B-7145-AE4C-4E5F8D6F1278}"/>
              </a:ext>
            </a:extLst>
          </p:cNvPr>
          <p:cNvSpPr txBox="1"/>
          <p:nvPr/>
        </p:nvSpPr>
        <p:spPr>
          <a:xfrm>
            <a:off x="8563797" y="568079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70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xmlns="" id="{4F23B329-4772-CA42-88F0-C020A2E8B898}"/>
              </a:ext>
            </a:extLst>
          </p:cNvPr>
          <p:cNvSpPr txBox="1"/>
          <p:nvPr/>
        </p:nvSpPr>
        <p:spPr>
          <a:xfrm>
            <a:off x="9139458" y="568079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80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xmlns="" id="{56E79B8B-F038-CA4E-98A5-1E38728C7129}"/>
              </a:ext>
            </a:extLst>
          </p:cNvPr>
          <p:cNvSpPr txBox="1"/>
          <p:nvPr/>
        </p:nvSpPr>
        <p:spPr>
          <a:xfrm>
            <a:off x="1953738" y="452662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50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xmlns="" id="{9C793556-C6B3-9641-9439-15CD5A4517AC}"/>
              </a:ext>
            </a:extLst>
          </p:cNvPr>
          <p:cNvSpPr txBox="1"/>
          <p:nvPr/>
        </p:nvSpPr>
        <p:spPr>
          <a:xfrm>
            <a:off x="1953738" y="394241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75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xmlns="" id="{7DA01792-3A7E-9448-A378-CF00AD6AE683}"/>
              </a:ext>
            </a:extLst>
          </p:cNvPr>
          <p:cNvSpPr txBox="1"/>
          <p:nvPr/>
        </p:nvSpPr>
        <p:spPr>
          <a:xfrm>
            <a:off x="1838322" y="3250693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100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xmlns="" id="{518B3E55-09DE-2449-B2BB-B4A18ABCC94B}"/>
              </a:ext>
            </a:extLst>
          </p:cNvPr>
          <p:cNvSpPr txBox="1"/>
          <p:nvPr/>
        </p:nvSpPr>
        <p:spPr>
          <a:xfrm>
            <a:off x="1838322" y="2633806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150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xmlns="" id="{BC36657D-FEB7-C14E-AC4A-1CE1BBD700B5}"/>
              </a:ext>
            </a:extLst>
          </p:cNvPr>
          <p:cNvSpPr txBox="1"/>
          <p:nvPr/>
        </p:nvSpPr>
        <p:spPr>
          <a:xfrm>
            <a:off x="1838322" y="1972890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200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xmlns="" id="{0FB78A2B-7BD0-654D-ABE8-2AA8CB0B339D}"/>
              </a:ext>
            </a:extLst>
          </p:cNvPr>
          <p:cNvSpPr txBox="1"/>
          <p:nvPr/>
        </p:nvSpPr>
        <p:spPr>
          <a:xfrm>
            <a:off x="1838322" y="1374232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250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xmlns="" id="{567014B9-E3E7-E343-9DD5-8BF529675ECE}"/>
              </a:ext>
            </a:extLst>
          </p:cNvPr>
          <p:cNvSpPr txBox="1"/>
          <p:nvPr/>
        </p:nvSpPr>
        <p:spPr>
          <a:xfrm>
            <a:off x="1838322" y="716102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000000"/>
                </a:solidFill>
                <a:latin typeface="Times New Roman"/>
                <a:ea typeface="ＭＳ Ｐゴシック"/>
              </a:rPr>
              <a:t>300</a:t>
            </a:r>
          </a:p>
        </p:txBody>
      </p:sp>
      <p:cxnSp>
        <p:nvCxnSpPr>
          <p:cNvPr id="52" name="Connettore 1 51">
            <a:extLst>
              <a:ext uri="{FF2B5EF4-FFF2-40B4-BE49-F238E27FC236}">
                <a16:creationId xmlns:a16="http://schemas.microsoft.com/office/drawing/2014/main" xmlns="" id="{8281F2B7-93A9-8E4A-8547-B78939ABA47E}"/>
              </a:ext>
            </a:extLst>
          </p:cNvPr>
          <p:cNvCxnSpPr>
            <a:cxnSpLocks/>
          </p:cNvCxnSpPr>
          <p:nvPr/>
        </p:nvCxnSpPr>
        <p:spPr>
          <a:xfrm flipH="1">
            <a:off x="2456702" y="2971809"/>
            <a:ext cx="235705" cy="1415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1 56">
            <a:extLst>
              <a:ext uri="{FF2B5EF4-FFF2-40B4-BE49-F238E27FC236}">
                <a16:creationId xmlns:a16="http://schemas.microsoft.com/office/drawing/2014/main" xmlns="" id="{2037F078-99C5-7D47-BEB1-E4AAFD387244}"/>
              </a:ext>
            </a:extLst>
          </p:cNvPr>
          <p:cNvCxnSpPr>
            <a:cxnSpLocks/>
          </p:cNvCxnSpPr>
          <p:nvPr/>
        </p:nvCxnSpPr>
        <p:spPr>
          <a:xfrm flipH="1">
            <a:off x="2482102" y="3060709"/>
            <a:ext cx="235705" cy="1415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4" name="Gruppo 63">
            <a:extLst>
              <a:ext uri="{FF2B5EF4-FFF2-40B4-BE49-F238E27FC236}">
                <a16:creationId xmlns:a16="http://schemas.microsoft.com/office/drawing/2014/main" xmlns="" id="{6034033F-83CD-914B-883C-4A89165CE061}"/>
              </a:ext>
            </a:extLst>
          </p:cNvPr>
          <p:cNvGrpSpPr/>
          <p:nvPr/>
        </p:nvGrpSpPr>
        <p:grpSpPr>
          <a:xfrm>
            <a:off x="2692404" y="1228562"/>
            <a:ext cx="5398637" cy="4092738"/>
            <a:chOff x="1168401" y="1177762"/>
            <a:chExt cx="5398637" cy="4092738"/>
          </a:xfrm>
        </p:grpSpPr>
        <p:cxnSp>
          <p:nvCxnSpPr>
            <p:cNvPr id="61" name="Connettore 1 60">
              <a:extLst>
                <a:ext uri="{FF2B5EF4-FFF2-40B4-BE49-F238E27FC236}">
                  <a16:creationId xmlns:a16="http://schemas.microsoft.com/office/drawing/2014/main" xmlns="" id="{9DF916D7-4203-AF4C-8ECA-C358752FB900}"/>
                </a:ext>
              </a:extLst>
            </p:cNvPr>
            <p:cNvCxnSpPr/>
            <p:nvPr/>
          </p:nvCxnSpPr>
          <p:spPr>
            <a:xfrm flipV="1">
              <a:off x="1168401" y="1177762"/>
              <a:ext cx="317499" cy="409273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62">
              <a:extLst>
                <a:ext uri="{FF2B5EF4-FFF2-40B4-BE49-F238E27FC236}">
                  <a16:creationId xmlns:a16="http://schemas.microsoft.com/office/drawing/2014/main" xmlns="" id="{4E89D551-BECB-214C-BB73-028A41728151}"/>
                </a:ext>
              </a:extLst>
            </p:cNvPr>
            <p:cNvCxnSpPr/>
            <p:nvPr/>
          </p:nvCxnSpPr>
          <p:spPr>
            <a:xfrm>
              <a:off x="1485900" y="1177762"/>
              <a:ext cx="508113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uppo 75">
            <a:extLst>
              <a:ext uri="{FF2B5EF4-FFF2-40B4-BE49-F238E27FC236}">
                <a16:creationId xmlns:a16="http://schemas.microsoft.com/office/drawing/2014/main" xmlns="" id="{8BFF2DBE-1976-1C4D-999E-DF8573DE3368}"/>
              </a:ext>
            </a:extLst>
          </p:cNvPr>
          <p:cNvGrpSpPr/>
          <p:nvPr/>
        </p:nvGrpSpPr>
        <p:grpSpPr>
          <a:xfrm>
            <a:off x="2717803" y="2739074"/>
            <a:ext cx="5623676" cy="2582226"/>
            <a:chOff x="1193801" y="2739074"/>
            <a:chExt cx="5623676" cy="2582226"/>
          </a:xfrm>
        </p:grpSpPr>
        <p:cxnSp>
          <p:nvCxnSpPr>
            <p:cNvPr id="66" name="Connettore 1 65">
              <a:extLst>
                <a:ext uri="{FF2B5EF4-FFF2-40B4-BE49-F238E27FC236}">
                  <a16:creationId xmlns:a16="http://schemas.microsoft.com/office/drawing/2014/main" xmlns="" id="{EDE3B610-C8FD-C040-8EC9-BAEBA90E4F34}"/>
                </a:ext>
              </a:extLst>
            </p:cNvPr>
            <p:cNvCxnSpPr/>
            <p:nvPr/>
          </p:nvCxnSpPr>
          <p:spPr>
            <a:xfrm flipV="1">
              <a:off x="1193801" y="4679950"/>
              <a:ext cx="142058" cy="641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67">
              <a:extLst>
                <a:ext uri="{FF2B5EF4-FFF2-40B4-BE49-F238E27FC236}">
                  <a16:creationId xmlns:a16="http://schemas.microsoft.com/office/drawing/2014/main" xmlns="" id="{ED7A4BC0-DA8B-974B-97E3-DF065EA723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4352" y="3487612"/>
              <a:ext cx="3900080" cy="119843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69">
              <a:extLst>
                <a:ext uri="{FF2B5EF4-FFF2-40B4-BE49-F238E27FC236}">
                  <a16:creationId xmlns:a16="http://schemas.microsoft.com/office/drawing/2014/main" xmlns="" id="{202DF18F-BB6E-0744-B7D6-B627DAFF34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28336" y="2739074"/>
              <a:ext cx="673100" cy="75101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1 73">
              <a:extLst>
                <a:ext uri="{FF2B5EF4-FFF2-40B4-BE49-F238E27FC236}">
                  <a16:creationId xmlns:a16="http://schemas.microsoft.com/office/drawing/2014/main" xmlns="" id="{30F6B1AC-5B1C-DE4E-8EAA-2757187B2AF0}"/>
                </a:ext>
              </a:extLst>
            </p:cNvPr>
            <p:cNvCxnSpPr/>
            <p:nvPr/>
          </p:nvCxnSpPr>
          <p:spPr>
            <a:xfrm>
              <a:off x="5889244" y="2756750"/>
              <a:ext cx="92823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CasellaDiTesto 76">
            <a:extLst>
              <a:ext uri="{FF2B5EF4-FFF2-40B4-BE49-F238E27FC236}">
                <a16:creationId xmlns:a16="http://schemas.microsoft.com/office/drawing/2014/main" xmlns="" id="{D92336A7-6810-934C-A11F-D942DB9969F9}"/>
              </a:ext>
            </a:extLst>
          </p:cNvPr>
          <p:cNvSpPr txBox="1"/>
          <p:nvPr/>
        </p:nvSpPr>
        <p:spPr>
          <a:xfrm>
            <a:off x="3094735" y="1400951"/>
            <a:ext cx="5713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IPERCOLESTEROLEMIA FAMILIARE</a:t>
            </a:r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xmlns="" id="{8C324F32-E055-6C4A-BF7E-80B17D9A521F}"/>
              </a:ext>
            </a:extLst>
          </p:cNvPr>
          <p:cNvSpPr txBox="1"/>
          <p:nvPr/>
        </p:nvSpPr>
        <p:spPr>
          <a:xfrm>
            <a:off x="3590033" y="4525151"/>
            <a:ext cx="5924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b="1" dirty="0">
                <a:solidFill>
                  <a:srgbClr val="00B050"/>
                </a:solidFill>
                <a:latin typeface="Times New Roman"/>
                <a:ea typeface="ＭＳ Ｐゴシック"/>
              </a:rPr>
              <a:t>IPERCOLESTEROLEMIA POLIGENICA</a:t>
            </a:r>
          </a:p>
        </p:txBody>
      </p:sp>
      <p:sp>
        <p:nvSpPr>
          <p:cNvPr id="3" name="Freccia destra con strisce 2">
            <a:extLst>
              <a:ext uri="{FF2B5EF4-FFF2-40B4-BE49-F238E27FC236}">
                <a16:creationId xmlns:a16="http://schemas.microsoft.com/office/drawing/2014/main" xmlns="" id="{E48EAAE3-AB8A-C445-9392-D1ADDBBDE34C}"/>
              </a:ext>
            </a:extLst>
          </p:cNvPr>
          <p:cNvSpPr/>
          <p:nvPr/>
        </p:nvSpPr>
        <p:spPr>
          <a:xfrm>
            <a:off x="3094736" y="2527300"/>
            <a:ext cx="2260117" cy="723384"/>
          </a:xfrm>
          <a:prstGeom prst="stripedRightArrow">
            <a:avLst/>
          </a:prstGeom>
          <a:solidFill>
            <a:srgbClr val="C00000"/>
          </a:solidFill>
          <a:ln>
            <a:solidFill>
              <a:srgbClr val="FF2A2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it-IT" dirty="0">
                <a:solidFill>
                  <a:srgbClr val="FFFFFF"/>
                </a:solidFill>
                <a:latin typeface="Times New Roman"/>
                <a:ea typeface="ＭＳ Ｐゴシック"/>
              </a:rPr>
              <a:t>TERAPIA</a:t>
            </a:r>
          </a:p>
        </p:txBody>
      </p:sp>
    </p:spTree>
    <p:extLst>
      <p:ext uri="{BB962C8B-B14F-4D97-AF65-F5344CB8AC3E}">
        <p14:creationId xmlns:p14="http://schemas.microsoft.com/office/powerpoint/2010/main" xmlns="" val="1628407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2EBCF64-B54B-400F-960A-E0272BDB8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77758"/>
          </a:xfrm>
        </p:spPr>
        <p:txBody>
          <a:bodyPr/>
          <a:lstStyle/>
          <a:p>
            <a:r>
              <a:rPr lang="it-IT" sz="2000" dirty="0" smtClean="0"/>
              <a:t>STIMA </a:t>
            </a:r>
            <a:r>
              <a:rPr lang="it-IT" sz="2000" dirty="0"/>
              <a:t>DEL RISCHIO CARDIOVASCOLARE NEL PAZIENTE CON C-LDL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99C25666-5141-420C-AC0A-9D4361E673E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3289" y="852401"/>
            <a:ext cx="5393635" cy="583747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54828B2D-5A1A-449F-9C4A-C292155A2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3783" y="5937039"/>
            <a:ext cx="30241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003399"/>
                </a:solidFill>
              </a:rPr>
              <a:t>Le linee guida ESC/EAS 2016</a:t>
            </a:r>
            <a:endParaRPr lang="it-IT" alt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5756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2EBCF64-B54B-400F-960A-E0272BDB8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77758"/>
          </a:xfrm>
        </p:spPr>
        <p:txBody>
          <a:bodyPr/>
          <a:lstStyle/>
          <a:p>
            <a:r>
              <a:rPr lang="it-IT" sz="2000" dirty="0"/>
              <a:t>STRATIFICAZIONE DEL RISCHIO CARDIOVASCOLARE NEL PAZIENTE CON C-LDL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xmlns="" id="{3D29C16A-7F2E-4430-B8A6-8F0EF33EA4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b="47995"/>
          <a:stretch/>
        </p:blipFill>
        <p:spPr>
          <a:xfrm>
            <a:off x="1073428" y="1669774"/>
            <a:ext cx="4055165" cy="397795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D0EB957A-2401-41D4-9A79-911796A563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52464"/>
          <a:stretch/>
        </p:blipFill>
        <p:spPr>
          <a:xfrm>
            <a:off x="5908143" y="1669774"/>
            <a:ext cx="4655532" cy="417443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16EDE684-B996-4091-B283-99EB8148E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4355" y="6109317"/>
            <a:ext cx="30241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003399"/>
                </a:solidFill>
              </a:rPr>
              <a:t>Le linee guida ESC/EAS 2016</a:t>
            </a:r>
            <a:endParaRPr lang="it-IT" alt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2785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71293"/>
          </a:xfrm>
        </p:spPr>
        <p:txBody>
          <a:bodyPr/>
          <a:lstStyle/>
          <a:p>
            <a:r>
              <a:rPr lang="it-IT" sz="2000" dirty="0" smtClean="0"/>
              <a:t>STIMA DEL RISCHIO CARDIOVASCOLARE NEL PAZIENTE CON C-LDL</a:t>
            </a:r>
            <a:endParaRPr lang="it-IT" sz="2000" dirty="0"/>
          </a:p>
        </p:txBody>
      </p:sp>
      <p:pic>
        <p:nvPicPr>
          <p:cNvPr id="149506" name="Picture 2" descr="C:\Users\Proprietario\Desktop\Immagine2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9903" y="1135117"/>
            <a:ext cx="11193518" cy="52026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0070C0"/>
                </a:solidFill>
              </a:rPr>
              <a:t>LA TERAPIA NELL’ IPERLIPIDEMIA</a:t>
            </a:r>
            <a:endParaRPr lang="it-IT" sz="3200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it-IT" sz="2800" dirty="0" smtClean="0"/>
          </a:p>
          <a:p>
            <a:endParaRPr lang="it-IT" sz="2800" dirty="0" smtClean="0"/>
          </a:p>
          <a:p>
            <a:r>
              <a:rPr lang="it-IT" sz="2800" dirty="0" smtClean="0">
                <a:solidFill>
                  <a:srgbClr val="0070C0"/>
                </a:solidFill>
              </a:rPr>
              <a:t> TERAPIA NON  FARMACOLOGICA</a:t>
            </a:r>
          </a:p>
          <a:p>
            <a:endParaRPr lang="it-IT" sz="2800" dirty="0" smtClean="0"/>
          </a:p>
          <a:p>
            <a:r>
              <a:rPr lang="it-IT" sz="2800" dirty="0" smtClean="0">
                <a:solidFill>
                  <a:srgbClr val="0070C0"/>
                </a:solidFill>
              </a:rPr>
              <a:t> TERAPIA FARMACOLOGICA</a:t>
            </a:r>
          </a:p>
          <a:p>
            <a:endParaRPr lang="it-IT" sz="2800" dirty="0" smtClean="0">
              <a:solidFill>
                <a:srgbClr val="0070C0"/>
              </a:solidFill>
            </a:endParaRPr>
          </a:p>
          <a:p>
            <a:r>
              <a:rPr lang="it-IT" sz="2800" dirty="0" smtClean="0">
                <a:solidFill>
                  <a:srgbClr val="0070C0"/>
                </a:solidFill>
              </a:rPr>
              <a:t>  ANTICORPI MONOCLONALI</a:t>
            </a:r>
            <a:endParaRPr lang="it-IT" sz="2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>
                <a:solidFill>
                  <a:srgbClr val="00B0F0"/>
                </a:solidFill>
              </a:rPr>
              <a:t>TERAPIA NON FARMACOLOGICA</a:t>
            </a:r>
            <a:endParaRPr lang="it-IT" sz="3600" dirty="0">
              <a:solidFill>
                <a:srgbClr val="00B0F0"/>
              </a:solidFill>
            </a:endParaRPr>
          </a:p>
        </p:txBody>
      </p:sp>
      <p:pic>
        <p:nvPicPr>
          <p:cNvPr id="148482" name="Picture 2" descr="C:\Users\Proprietario\Desktop\Immagine3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15311" y="1631731"/>
            <a:ext cx="11493061" cy="49740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xmlns="" id="{EFF03CEC-E913-44D1-89DF-37464F75B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1150" y="262863"/>
            <a:ext cx="10520855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>
            <a:extLst>
              <a:ext uri="{FF2B5EF4-FFF2-40B4-BE49-F238E27FC236}">
                <a16:creationId xmlns:a16="http://schemas.microsoft.com/office/drawing/2014/main" xmlns="" id="{0F2CE3D1-405C-420E-AD5D-A99A3DB60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198785" y="359094"/>
            <a:ext cx="122396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7" name="Text Box 5">
            <a:extLst>
              <a:ext uri="{FF2B5EF4-FFF2-40B4-BE49-F238E27FC236}">
                <a16:creationId xmlns:a16="http://schemas.microsoft.com/office/drawing/2014/main" xmlns="" id="{2CF8AE92-BBF6-4398-B2B9-52DB73A3F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94" y="2244727"/>
            <a:ext cx="8913452" cy="4444294"/>
          </a:xfrm>
          <a:prstGeom prst="rect">
            <a:avLst/>
          </a:prstGeom>
          <a:solidFill>
            <a:srgbClr val="C7CFF1"/>
          </a:solidFill>
          <a:ln w="9525">
            <a:solidFill>
              <a:srgbClr val="BABABA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altLang="it-IT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Paziente asintomatico non vuol dire  “paziente non a rischio”  !</a:t>
            </a:r>
          </a:p>
          <a:p>
            <a:pPr algn="just" fontAlgn="base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altLang="it-IT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Esiste un’alta percentuale di soggetti in “apparente benessere” , cioè che non lamentano alcun sintomo specifico per malattia CV.</a:t>
            </a:r>
          </a:p>
          <a:p>
            <a:pPr algn="just" fontAlgn="base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altLang="it-IT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Purtuttavia questi soggetti possono presentare uno o più fattori di rischio :  bisogna </a:t>
            </a:r>
            <a:r>
              <a:rPr lang="it-IT" altLang="it-IT" sz="2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individuarli!</a:t>
            </a:r>
            <a:endParaRPr lang="it-IT" altLang="it-IT" sz="28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8" name="Picture 6" descr="visita medica">
            <a:extLst>
              <a:ext uri="{FF2B5EF4-FFF2-40B4-BE49-F238E27FC236}">
                <a16:creationId xmlns:a16="http://schemas.microsoft.com/office/drawing/2014/main" xmlns="" id="{1BD02786-CEBC-4683-971E-58D89404C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01809" y="2678115"/>
            <a:ext cx="2491408" cy="209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2824"/>
          </a:xfrm>
        </p:spPr>
        <p:txBody>
          <a:bodyPr/>
          <a:lstStyle/>
          <a:p>
            <a:r>
              <a:rPr lang="it-IT" dirty="0" smtClean="0">
                <a:solidFill>
                  <a:srgbClr val="00B0F0"/>
                </a:solidFill>
              </a:rPr>
              <a:t>TERAPIA NON FARMACOLOGICA</a:t>
            </a:r>
            <a:endParaRPr lang="it-IT" dirty="0">
              <a:solidFill>
                <a:srgbClr val="00B0F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198180"/>
            <a:ext cx="10972800" cy="4927990"/>
          </a:xfrm>
        </p:spPr>
        <p:txBody>
          <a:bodyPr/>
          <a:lstStyle/>
          <a:p>
            <a:pPr>
              <a:buNone/>
            </a:pPr>
            <a:r>
              <a:rPr lang="it-IT" sz="1800" dirty="0" smtClean="0">
                <a:solidFill>
                  <a:srgbClr val="00B0F0"/>
                </a:solidFill>
              </a:rPr>
              <a:t>PROVVEDIMENTI TERAPEUTICI:  ATTIVIA’ FISICA</a:t>
            </a:r>
          </a:p>
          <a:p>
            <a:pPr>
              <a:buNone/>
            </a:pPr>
            <a:endParaRPr lang="it-IT" sz="1800" dirty="0" smtClean="0">
              <a:solidFill>
                <a:srgbClr val="00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it-IT" sz="2000" dirty="0" smtClean="0">
                <a:solidFill>
                  <a:srgbClr val="000000"/>
                </a:solidFill>
              </a:rPr>
              <a:t>O</a:t>
            </a:r>
            <a:r>
              <a:rPr lang="it-IT" sz="2000" dirty="0" smtClean="0">
                <a:solidFill>
                  <a:srgbClr val="000000"/>
                </a:solidFill>
              </a:rPr>
              <a:t>gni </a:t>
            </a:r>
            <a:r>
              <a:rPr lang="it-IT" sz="2000" dirty="0" smtClean="0">
                <a:solidFill>
                  <a:srgbClr val="000000"/>
                </a:solidFill>
              </a:rPr>
              <a:t>attività fisica è importante,</a:t>
            </a:r>
          </a:p>
          <a:p>
            <a:pPr algn="just">
              <a:lnSpc>
                <a:spcPct val="150000"/>
              </a:lnSpc>
            </a:pPr>
            <a:r>
              <a:rPr lang="it-IT" sz="2000" dirty="0" smtClean="0">
                <a:solidFill>
                  <a:srgbClr val="000000"/>
                </a:solidFill>
              </a:rPr>
              <a:t>L’effetto </a:t>
            </a:r>
            <a:r>
              <a:rPr lang="it-IT" sz="2000" dirty="0" smtClean="0">
                <a:solidFill>
                  <a:srgbClr val="000000"/>
                </a:solidFill>
              </a:rPr>
              <a:t>immediato è limitato,</a:t>
            </a:r>
          </a:p>
          <a:p>
            <a:pPr algn="just">
              <a:lnSpc>
                <a:spcPct val="150000"/>
              </a:lnSpc>
            </a:pPr>
            <a:r>
              <a:rPr lang="it-IT" sz="2000" dirty="0" smtClean="0">
                <a:solidFill>
                  <a:srgbClr val="000000"/>
                </a:solidFill>
              </a:rPr>
              <a:t>L’</a:t>
            </a:r>
            <a:r>
              <a:rPr lang="it-IT" sz="2000" dirty="0" smtClean="0">
                <a:solidFill>
                  <a:srgbClr val="000000"/>
                </a:solidFill>
              </a:rPr>
              <a:t>effetto </a:t>
            </a:r>
            <a:r>
              <a:rPr lang="it-IT" sz="2000" dirty="0" smtClean="0">
                <a:solidFill>
                  <a:srgbClr val="000000"/>
                </a:solidFill>
              </a:rPr>
              <a:t>sul lungo periodo è fondamentale e cumulativo,</a:t>
            </a:r>
          </a:p>
          <a:p>
            <a:pPr algn="just">
              <a:lnSpc>
                <a:spcPct val="150000"/>
              </a:lnSpc>
            </a:pPr>
            <a:r>
              <a:rPr lang="it-IT" sz="2000" dirty="0" smtClean="0">
                <a:solidFill>
                  <a:srgbClr val="000000"/>
                </a:solidFill>
              </a:rPr>
              <a:t>N</a:t>
            </a:r>
            <a:r>
              <a:rPr lang="it-IT" sz="2000" dirty="0" smtClean="0">
                <a:solidFill>
                  <a:srgbClr val="000000"/>
                </a:solidFill>
              </a:rPr>
              <a:t>on </a:t>
            </a:r>
            <a:r>
              <a:rPr lang="it-IT" sz="2000" dirty="0" smtClean="0">
                <a:solidFill>
                  <a:srgbClr val="000000"/>
                </a:solidFill>
              </a:rPr>
              <a:t>vi sono soglie di attività da rispettare per ottenere benefici sui fattori di rischio per la salute,</a:t>
            </a:r>
          </a:p>
          <a:p>
            <a:pPr algn="just">
              <a:lnSpc>
                <a:spcPct val="150000"/>
              </a:lnSpc>
            </a:pPr>
            <a:r>
              <a:rPr lang="it-IT" sz="2000" dirty="0" smtClean="0">
                <a:solidFill>
                  <a:srgbClr val="000000"/>
                </a:solidFill>
              </a:rPr>
              <a:t>I</a:t>
            </a:r>
            <a:r>
              <a:rPr lang="it-IT" sz="2000" dirty="0" smtClean="0">
                <a:solidFill>
                  <a:srgbClr val="000000"/>
                </a:solidFill>
              </a:rPr>
              <a:t>l </a:t>
            </a:r>
            <a:r>
              <a:rPr lang="it-IT" sz="2000" dirty="0" smtClean="0">
                <a:solidFill>
                  <a:srgbClr val="000000"/>
                </a:solidFill>
              </a:rPr>
              <a:t>livello raccomandato, sicuramente efficace sui fattori di rischio, è dato dalle attività fisiche aerobiche ad intensità moderata, durata superiore ai </a:t>
            </a:r>
            <a:r>
              <a:rPr lang="it-IT" sz="2000" b="1" u="sng" dirty="0" smtClean="0">
                <a:solidFill>
                  <a:srgbClr val="000000"/>
                </a:solidFill>
              </a:rPr>
              <a:t>30 minuti/volta</a:t>
            </a:r>
            <a:r>
              <a:rPr lang="it-IT" sz="2000" dirty="0" smtClean="0">
                <a:solidFill>
                  <a:srgbClr val="000000"/>
                </a:solidFill>
              </a:rPr>
              <a:t>, svolte anche non continuativamente, per almeno </a:t>
            </a:r>
            <a:r>
              <a:rPr lang="it-IT" sz="2000" b="1" u="sng" dirty="0" smtClean="0">
                <a:solidFill>
                  <a:srgbClr val="000000"/>
                </a:solidFill>
              </a:rPr>
              <a:t>150 minuti la  settimana</a:t>
            </a:r>
            <a:r>
              <a:rPr lang="it-IT" sz="2000" dirty="0" smtClean="0">
                <a:solidFill>
                  <a:srgbClr val="000000"/>
                </a:solidFill>
              </a:rPr>
              <a:t>.</a:t>
            </a:r>
          </a:p>
          <a:p>
            <a:endParaRPr lang="it-IT" sz="1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C0D48DB-71FE-48D2-8296-43E45F417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46"/>
            <a:ext cx="10972800" cy="745779"/>
          </a:xfrm>
        </p:spPr>
        <p:txBody>
          <a:bodyPr>
            <a:normAutofit fontScale="90000"/>
          </a:bodyPr>
          <a:lstStyle/>
          <a:p>
            <a:r>
              <a:rPr lang="it-IT" sz="2800" dirty="0"/>
              <a:t>FARMACI UTILIZZATI PER IL TRATTAMENTO DELLE IPERLIPIDEMIE PRIMITIVE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xmlns="" id="{FA3A1B5E-CBAD-4366-819F-9BFC13289E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16708"/>
          <a:stretch/>
        </p:blipFill>
        <p:spPr>
          <a:xfrm>
            <a:off x="1928867" y="1669436"/>
            <a:ext cx="808978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2282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563340" y="2718536"/>
            <a:ext cx="2514600" cy="9387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Statine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377950" y="1236663"/>
            <a:ext cx="1824038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Riduzione LDL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203825" y="1135063"/>
            <a:ext cx="1874838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Aumento HDL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9375775" y="1262063"/>
            <a:ext cx="2397125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Riduzione Trigliceridi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9148763" y="3409950"/>
            <a:ext cx="239712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Stabilizzazione placca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718300" y="4956175"/>
            <a:ext cx="23971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Miglioramento della disfunzione endoteliale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44513" y="3187700"/>
            <a:ext cx="239553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Effetti antiaggreganti</a:t>
            </a:r>
          </a:p>
        </p:txBody>
      </p:sp>
      <p:sp>
        <p:nvSpPr>
          <p:cNvPr id="2057" name="Rettangolo 12"/>
          <p:cNvSpPr>
            <a:spLocks noChangeArrowheads="1"/>
          </p:cNvSpPr>
          <p:nvPr/>
        </p:nvSpPr>
        <p:spPr bwMode="auto">
          <a:xfrm>
            <a:off x="8208963" y="6434138"/>
            <a:ext cx="363696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sz="1200"/>
              <a:t>Modificato da Davignon J. Circulation 2004; 109: 39-43.</a:t>
            </a:r>
          </a:p>
        </p:txBody>
      </p:sp>
      <p:sp>
        <p:nvSpPr>
          <p:cNvPr id="15" name="Ovale 14"/>
          <p:cNvSpPr/>
          <p:nvPr/>
        </p:nvSpPr>
        <p:spPr>
          <a:xfrm>
            <a:off x="4883150" y="706438"/>
            <a:ext cx="2473325" cy="129857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8789988" y="987425"/>
            <a:ext cx="2473325" cy="129857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8777288" y="3108325"/>
            <a:ext cx="2473325" cy="129857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6518275" y="4652963"/>
            <a:ext cx="2651125" cy="13001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0" name="Ovale 19"/>
          <p:cNvSpPr/>
          <p:nvPr/>
        </p:nvSpPr>
        <p:spPr>
          <a:xfrm>
            <a:off x="392113" y="2717800"/>
            <a:ext cx="2471737" cy="130016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1" name="Ovale 20"/>
          <p:cNvSpPr/>
          <p:nvPr/>
        </p:nvSpPr>
        <p:spPr>
          <a:xfrm>
            <a:off x="1014413" y="803275"/>
            <a:ext cx="2473325" cy="129857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2" name="CasellaDiTesto 21"/>
          <p:cNvSpPr txBox="1"/>
          <p:nvPr/>
        </p:nvSpPr>
        <p:spPr>
          <a:xfrm>
            <a:off x="2393950" y="5119688"/>
            <a:ext cx="23971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Effetti antiinfiammatori e antiossidanti</a:t>
            </a:r>
          </a:p>
        </p:txBody>
      </p:sp>
      <p:sp>
        <p:nvSpPr>
          <p:cNvPr id="23" name="Ovale 22"/>
          <p:cNvSpPr/>
          <p:nvPr/>
        </p:nvSpPr>
        <p:spPr>
          <a:xfrm>
            <a:off x="2290763" y="4787900"/>
            <a:ext cx="2473325" cy="129857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cxnSp>
        <p:nvCxnSpPr>
          <p:cNvPr id="25" name="Connettore 2 24"/>
          <p:cNvCxnSpPr/>
          <p:nvPr/>
        </p:nvCxnSpPr>
        <p:spPr>
          <a:xfrm flipV="1">
            <a:off x="5976938" y="2078038"/>
            <a:ext cx="0" cy="504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 flipV="1">
            <a:off x="7110413" y="2078038"/>
            <a:ext cx="1576387" cy="6397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tangolo 28"/>
          <p:cNvSpPr/>
          <p:nvPr/>
        </p:nvSpPr>
        <p:spPr>
          <a:xfrm>
            <a:off x="4476750" y="2628900"/>
            <a:ext cx="2503488" cy="121126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cxnSp>
        <p:nvCxnSpPr>
          <p:cNvPr id="34" name="Connettore 2 33"/>
          <p:cNvCxnSpPr/>
          <p:nvPr/>
        </p:nvCxnSpPr>
        <p:spPr>
          <a:xfrm>
            <a:off x="7232650" y="3368675"/>
            <a:ext cx="1319213" cy="188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/>
          <p:cNvCxnSpPr/>
          <p:nvPr/>
        </p:nvCxnSpPr>
        <p:spPr>
          <a:xfrm>
            <a:off x="6313488" y="3998913"/>
            <a:ext cx="1147762" cy="555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/>
          <p:cNvCxnSpPr/>
          <p:nvPr/>
        </p:nvCxnSpPr>
        <p:spPr>
          <a:xfrm flipH="1">
            <a:off x="3956050" y="3994150"/>
            <a:ext cx="1511300" cy="7159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/>
          <p:cNvCxnSpPr/>
          <p:nvPr/>
        </p:nvCxnSpPr>
        <p:spPr>
          <a:xfrm flipH="1" flipV="1">
            <a:off x="3355975" y="2101850"/>
            <a:ext cx="955675" cy="849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/>
          <p:cNvCxnSpPr/>
          <p:nvPr/>
        </p:nvCxnSpPr>
        <p:spPr>
          <a:xfrm flipH="1" flipV="1">
            <a:off x="3192463" y="3368675"/>
            <a:ext cx="1016000" cy="746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olo 1"/>
          <p:cNvSpPr>
            <a:spLocks noGrp="1"/>
          </p:cNvSpPr>
          <p:nvPr>
            <p:ph type="title"/>
          </p:nvPr>
        </p:nvSpPr>
        <p:spPr>
          <a:xfrm>
            <a:off x="290513" y="292100"/>
            <a:ext cx="11056937" cy="9334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sz="2800" b="1" smtClean="0">
                <a:solidFill>
                  <a:schemeClr val="accent1"/>
                </a:solidFill>
              </a:rPr>
              <a:t>Il grado di riduzione del C-LDL è dose dipendente e varia tra le diverse statine</a:t>
            </a:r>
            <a:endParaRPr lang="it-IT" sz="2800" smtClean="0">
              <a:solidFill>
                <a:schemeClr val="accent1"/>
              </a:solidFill>
            </a:endParaRPr>
          </a:p>
        </p:txBody>
      </p:sp>
      <p:pic>
        <p:nvPicPr>
          <p:cNvPr id="3075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1347788"/>
            <a:ext cx="8397875" cy="3154362"/>
          </a:xfrm>
        </p:spPr>
      </p:pic>
      <p:sp>
        <p:nvSpPr>
          <p:cNvPr id="3076" name="Rettangolo 4"/>
          <p:cNvSpPr>
            <a:spLocks noChangeArrowheads="1"/>
          </p:cNvSpPr>
          <p:nvPr/>
        </p:nvSpPr>
        <p:spPr bwMode="auto">
          <a:xfrm>
            <a:off x="2552700" y="4772025"/>
            <a:ext cx="6096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b="1">
                <a:solidFill>
                  <a:schemeClr val="accent1"/>
                </a:solidFill>
                <a:latin typeface="Arial" charset="0"/>
              </a:rPr>
              <a:t>Le uniche statine in grado di ottenere una riduzione di C-LDL almeno del 50% sono:</a:t>
            </a:r>
          </a:p>
          <a:p>
            <a:pPr eaLnBrk="1" hangingPunct="1"/>
            <a:endParaRPr lang="it-IT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it-IT">
                <a:solidFill>
                  <a:srgbClr val="C00000"/>
                </a:solidFill>
                <a:latin typeface="Arial" charset="0"/>
              </a:rPr>
              <a:t>Atorvastatina (40-80 mg/die) e</a:t>
            </a:r>
          </a:p>
          <a:p>
            <a:pPr eaLnBrk="1" hangingPunct="1"/>
            <a:r>
              <a:rPr lang="it-IT">
                <a:solidFill>
                  <a:srgbClr val="C00000"/>
                </a:solidFill>
                <a:latin typeface="Arial" charset="0"/>
              </a:rPr>
              <a:t>Rosuvastatina (20-40 mg/die)</a:t>
            </a:r>
            <a:endParaRPr lang="it-IT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371748"/>
          </a:xfrm>
        </p:spPr>
        <p:txBody>
          <a:bodyPr>
            <a:normAutofit fontScale="90000"/>
          </a:bodyPr>
          <a:lstStyle/>
          <a:p>
            <a:endParaRPr lang="it-IT" dirty="0"/>
          </a:p>
        </p:txBody>
      </p:sp>
      <p:pic>
        <p:nvPicPr>
          <p:cNvPr id="149506" name="Picture 2" descr="C:\Users\Proprietario\Desktop\images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98328"/>
          </a:xfrm>
        </p:spPr>
        <p:txBody>
          <a:bodyPr>
            <a:normAutofit fontScale="90000"/>
          </a:bodyPr>
          <a:lstStyle/>
          <a:p>
            <a:endParaRPr lang="it-IT" dirty="0"/>
          </a:p>
        </p:txBody>
      </p:sp>
      <p:pic>
        <p:nvPicPr>
          <p:cNvPr id="148482" name="Picture 2" descr="C:\Users\Proprietario\Desktop\image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97872"/>
          </a:xfrm>
        </p:spPr>
        <p:txBody>
          <a:bodyPr>
            <a:normAutofit fontScale="90000"/>
          </a:bodyPr>
          <a:lstStyle/>
          <a:p>
            <a:endParaRPr lang="it-IT" dirty="0"/>
          </a:p>
        </p:txBody>
      </p:sp>
      <p:pic>
        <p:nvPicPr>
          <p:cNvPr id="150530" name="Picture 2" descr="C:\Users\Proprietario\Desktop\im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xmlns="" id="{ED7007AC-16F1-4F29-A55E-19A2E08E04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1350"/>
          <a:stretch/>
        </p:blipFill>
        <p:spPr>
          <a:xfrm>
            <a:off x="0" y="0"/>
            <a:ext cx="12192000" cy="693522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A4006263-ABCE-4BDF-AE64-4147E5A61D4E}"/>
              </a:ext>
            </a:extLst>
          </p:cNvPr>
          <p:cNvSpPr txBox="1"/>
          <p:nvPr/>
        </p:nvSpPr>
        <p:spPr>
          <a:xfrm>
            <a:off x="9432760" y="753983"/>
            <a:ext cx="2053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NUOVA NOTA 13</a:t>
            </a:r>
          </a:p>
        </p:txBody>
      </p:sp>
    </p:spTree>
    <p:extLst>
      <p:ext uri="{BB962C8B-B14F-4D97-AF65-F5344CB8AC3E}">
        <p14:creationId xmlns:p14="http://schemas.microsoft.com/office/powerpoint/2010/main" xmlns="" val="3148458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2824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00B0F0"/>
                </a:solidFill>
              </a:rPr>
              <a:t>TARAPIA CON ANTICORPI MONOCLONALI - PCSK-9</a:t>
            </a:r>
            <a:endParaRPr lang="it-IT" sz="3200" dirty="0">
              <a:solidFill>
                <a:srgbClr val="00B0F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 smtClean="0"/>
          </a:p>
          <a:p>
            <a:pPr algn="ctr">
              <a:buNone/>
            </a:pPr>
            <a:r>
              <a:rPr lang="it-IT" dirty="0" smtClean="0"/>
              <a:t>	</a:t>
            </a:r>
            <a:r>
              <a:rPr lang="it-IT" dirty="0" smtClean="0">
                <a:solidFill>
                  <a:srgbClr val="00B0F0"/>
                </a:solidFill>
              </a:rPr>
              <a:t>ANTICORPI MONOCLONALI UMANI</a:t>
            </a:r>
            <a:endParaRPr lang="it-IT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2578" name="Picture 2" descr="C:\Users\Proprietario\Desktop\images (3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99BF966-173E-454B-A958-E452B12D4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46"/>
            <a:ext cx="10972800" cy="878301"/>
          </a:xfrm>
        </p:spPr>
        <p:txBody>
          <a:bodyPr>
            <a:noAutofit/>
          </a:bodyPr>
          <a:lstStyle/>
          <a:p>
            <a:pPr lvl="0"/>
            <a:r>
              <a:rPr lang="it-IT" sz="3200" b="1" i="1" dirty="0" smtClean="0">
                <a:solidFill>
                  <a:srgbClr val="4F82BE"/>
                </a:solidFill>
                <a:latin typeface="Cambria,BoldItalic"/>
              </a:rPr>
              <a:t>Identificare i soggetti a rischio</a:t>
            </a:r>
            <a:br>
              <a:rPr lang="it-IT" sz="3200" b="1" i="1" dirty="0" smtClean="0">
                <a:solidFill>
                  <a:srgbClr val="4F82BE"/>
                </a:solidFill>
                <a:latin typeface="Cambria,BoldItalic"/>
              </a:rPr>
            </a:br>
            <a:endParaRPr lang="it-IT" sz="3200" dirty="0">
              <a:solidFill>
                <a:srgbClr val="0070C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DAA46B7F-0405-4C39-BEB9-469CE883C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13945"/>
            <a:ext cx="10972800" cy="5369417"/>
          </a:xfrm>
        </p:spPr>
        <p:txBody>
          <a:bodyPr>
            <a:normAutofit/>
          </a:bodyPr>
          <a:lstStyle/>
          <a:p>
            <a:pPr lvl="0" algn="just"/>
            <a:endParaRPr lang="it-IT" sz="1800" b="1" i="1" dirty="0">
              <a:solidFill>
                <a:srgbClr val="4F82BE"/>
              </a:solidFill>
              <a:latin typeface="Cambria,BoldItalic"/>
            </a:endParaRPr>
          </a:p>
          <a:p>
            <a:pPr lvl="0" algn="just"/>
            <a:endParaRPr lang="it-IT" sz="1800" b="1" i="1" dirty="0">
              <a:solidFill>
                <a:srgbClr val="4F82BE"/>
              </a:solidFill>
              <a:latin typeface="Cambria,BoldItalic"/>
            </a:endParaRPr>
          </a:p>
          <a:p>
            <a:pPr algn="just"/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Nei soggetti di età &gt; 40 anni senza patologia CV </a:t>
            </a:r>
          </a:p>
          <a:p>
            <a:pPr algn="just"/>
            <a:r>
              <a:rPr lang="it-IT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Valutazione del  </a:t>
            </a:r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rischio CV </a:t>
            </a:r>
            <a:r>
              <a:rPr lang="it-IT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nel paziente asintomatico </a:t>
            </a:r>
            <a:endParaRPr lang="it-IT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algn="just"/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Valutazione della pressione arteriosa </a:t>
            </a:r>
          </a:p>
          <a:p>
            <a:pPr lvl="0" algn="just"/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Valutazione della glicemia</a:t>
            </a:r>
          </a:p>
          <a:p>
            <a:pPr lvl="0" algn="just"/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Valutazione del colesterolo</a:t>
            </a:r>
          </a:p>
          <a:p>
            <a:pPr lvl="0" algn="just"/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Valutazione del  BMI</a:t>
            </a:r>
          </a:p>
          <a:p>
            <a:pPr lvl="0" algn="just"/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Valutazione della circonferenza addominale</a:t>
            </a:r>
          </a:p>
          <a:p>
            <a:pPr lvl="0" algn="just"/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Valutazione del paziente fumatore</a:t>
            </a:r>
          </a:p>
          <a:p>
            <a:pPr lvl="0" algn="just"/>
            <a:r>
              <a:rPr lang="it-IT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Valutazione </a:t>
            </a:r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della macro/microalbuminuria nelle urine</a:t>
            </a:r>
          </a:p>
          <a:p>
            <a:pPr lvl="0" algn="just"/>
            <a:endParaRPr lang="it-IT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lvl="0" indent="0" algn="just">
              <a:buNone/>
            </a:pPr>
            <a:endParaRPr lang="it-IT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algn="just"/>
            <a:endParaRPr lang="it-IT" sz="1800" dirty="0">
              <a:solidFill>
                <a:prstClr val="black"/>
              </a:solidFill>
            </a:endParaRPr>
          </a:p>
          <a:p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xmlns="" val="33551026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93533" y="1223232"/>
            <a:ext cx="7917155" cy="443947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400"/>
          <p:cNvSpPr/>
          <p:nvPr/>
        </p:nvSpPr>
        <p:spPr>
          <a:xfrm>
            <a:off x="4986673" y="2754271"/>
            <a:ext cx="1574976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/>
            </a:pPr>
            <a:r>
              <a:rPr lang="it-IT" kern="0" dirty="0" err="1">
                <a:solidFill>
                  <a:sysClr val="windowText" lastClr="000000"/>
                </a:solidFill>
                <a:latin typeface="Arial"/>
              </a:rPr>
              <a:t>AntiPCSK</a:t>
            </a:r>
            <a:r>
              <a:rPr lang="it-IT" kern="0" dirty="0">
                <a:solidFill>
                  <a:sysClr val="windowText" lastClr="000000"/>
                </a:solidFill>
                <a:latin typeface="Arial"/>
              </a:rPr>
              <a:t>9</a:t>
            </a:r>
            <a:endParaRPr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" name="Shape 1401"/>
          <p:cNvSpPr/>
          <p:nvPr/>
        </p:nvSpPr>
        <p:spPr>
          <a:xfrm>
            <a:off x="8233825" y="2878642"/>
            <a:ext cx="1604011" cy="560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>
              <a:lnSpc>
                <a:spcPct val="95000"/>
              </a:lnSpc>
              <a:defRPr sz="1600">
                <a:latin typeface="+mn-lt"/>
                <a:ea typeface="+mn-ea"/>
                <a:cs typeface="+mn-cs"/>
                <a:sym typeface="Arial"/>
              </a:defRPr>
            </a:pPr>
            <a:r>
              <a:rPr sz="1600" kern="0" dirty="0">
                <a:solidFill>
                  <a:sysClr val="windowText" lastClr="000000"/>
                </a:solidFill>
                <a:latin typeface="Arial"/>
                <a:sym typeface="Arial"/>
              </a:rPr>
              <a:t>Increased LDLR </a:t>
            </a:r>
            <a:br>
              <a:rPr sz="1600" kern="0" dirty="0">
                <a:solidFill>
                  <a:sysClr val="windowText" lastClr="000000"/>
                </a:solidFill>
                <a:latin typeface="Arial"/>
                <a:sym typeface="Arial"/>
              </a:rPr>
            </a:br>
            <a:r>
              <a:rPr sz="1600" kern="0" dirty="0">
                <a:solidFill>
                  <a:sysClr val="windowText" lastClr="000000"/>
                </a:solidFill>
                <a:latin typeface="Arial"/>
                <a:sym typeface="Arial"/>
              </a:rPr>
              <a:t>concentration</a:t>
            </a:r>
          </a:p>
        </p:txBody>
      </p:sp>
      <p:sp>
        <p:nvSpPr>
          <p:cNvPr id="11" name="Shape 1403"/>
          <p:cNvSpPr/>
          <p:nvPr/>
        </p:nvSpPr>
        <p:spPr>
          <a:xfrm>
            <a:off x="6474481" y="3370156"/>
            <a:ext cx="689745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/>
            </a:pPr>
            <a:r>
              <a:rPr kern="0" dirty="0">
                <a:solidFill>
                  <a:sysClr val="windowText" lastClr="000000"/>
                </a:solidFill>
                <a:latin typeface="Arial"/>
              </a:rPr>
              <a:t>LDLR</a:t>
            </a:r>
          </a:p>
        </p:txBody>
      </p:sp>
      <p:sp>
        <p:nvSpPr>
          <p:cNvPr id="12" name="Shape 1405"/>
          <p:cNvSpPr/>
          <p:nvPr/>
        </p:nvSpPr>
        <p:spPr>
          <a:xfrm>
            <a:off x="8294248" y="4698373"/>
            <a:ext cx="1543589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6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/>
            </a:pPr>
            <a:r>
              <a:rPr kern="0" dirty="0">
                <a:solidFill>
                  <a:sysClr val="windowText" lastClr="000000"/>
                </a:solidFill>
                <a:latin typeface="Arial"/>
              </a:rPr>
              <a:t>LDLR recycling restored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79555" y="1927079"/>
            <a:ext cx="947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black"/>
                </a:solidFill>
                <a:latin typeface="Calibri"/>
                <a:cs typeface="Calibri" pitchFamily="34" charset="0"/>
              </a:rPr>
              <a:t>LDL particles</a:t>
            </a:r>
          </a:p>
        </p:txBody>
      </p:sp>
      <p:sp>
        <p:nvSpPr>
          <p:cNvPr id="14" name="Shape 1400"/>
          <p:cNvSpPr/>
          <p:nvPr/>
        </p:nvSpPr>
        <p:spPr>
          <a:xfrm>
            <a:off x="9014195" y="1634687"/>
            <a:ext cx="1574976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/>
              </a:rPr>
              <a:t>PCSK9 bound to </a:t>
            </a:r>
            <a:r>
              <a:rPr lang="it-IT" kern="0" dirty="0">
                <a:solidFill>
                  <a:sysClr val="windowText" lastClr="000000"/>
                </a:solidFill>
                <a:latin typeface="Arial"/>
              </a:rPr>
              <a:t>anti PCSK9</a:t>
            </a:r>
            <a:endParaRPr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5" name="Shape 1403"/>
          <p:cNvSpPr/>
          <p:nvPr/>
        </p:nvSpPr>
        <p:spPr>
          <a:xfrm>
            <a:off x="3547464" y="3539434"/>
            <a:ext cx="1605949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6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/>
              </a:rPr>
              <a:t>LDL/</a:t>
            </a:r>
            <a:r>
              <a:rPr kern="0" dirty="0">
                <a:solidFill>
                  <a:sysClr val="windowText" lastClr="000000"/>
                </a:solidFill>
                <a:latin typeface="Arial"/>
              </a:rPr>
              <a:t>LDLR</a:t>
            </a:r>
            <a:r>
              <a:rPr lang="en-US" kern="0" dirty="0">
                <a:solidFill>
                  <a:sysClr val="windowText" lastClr="000000"/>
                </a:solidFill>
                <a:latin typeface="Arial"/>
              </a:rPr>
              <a:t> complex</a:t>
            </a:r>
            <a:endParaRPr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3012FBCC-EFB3-0E4A-BE5C-48DD1EC98239}"/>
              </a:ext>
            </a:extLst>
          </p:cNvPr>
          <p:cNvSpPr txBox="1"/>
          <p:nvPr/>
        </p:nvSpPr>
        <p:spPr>
          <a:xfrm>
            <a:off x="2989073" y="395717"/>
            <a:ext cx="67260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3800" dirty="0">
                <a:solidFill>
                  <a:prstClr val="black"/>
                </a:solidFill>
                <a:latin typeface="Calibri"/>
              </a:rPr>
              <a:t>SVILUPPO ANTICORPI ANTIPCSK9</a:t>
            </a:r>
          </a:p>
        </p:txBody>
      </p:sp>
    </p:spTree>
    <p:extLst>
      <p:ext uri="{BB962C8B-B14F-4D97-AF65-F5344CB8AC3E}">
        <p14:creationId xmlns:p14="http://schemas.microsoft.com/office/powerpoint/2010/main" xmlns="" val="3970282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American Typewriter" panose="02090604020004020304" pitchFamily="18" charset="77"/>
              </a:rPr>
              <a:t>PCSK-9: azione sul LDL-R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5794" t="32515" r="21589" b="16757"/>
          <a:stretch>
            <a:fillRect/>
          </a:stretch>
        </p:blipFill>
        <p:spPr bwMode="auto">
          <a:xfrm>
            <a:off x="2095473" y="1357274"/>
            <a:ext cx="8215371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678016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97872"/>
          </a:xfrm>
        </p:spPr>
        <p:txBody>
          <a:bodyPr>
            <a:normAutofit fontScale="90000"/>
          </a:bodyPr>
          <a:lstStyle/>
          <a:p>
            <a:endParaRPr lang="it-IT" dirty="0"/>
          </a:p>
        </p:txBody>
      </p:sp>
      <p:pic>
        <p:nvPicPr>
          <p:cNvPr id="150530" name="Picture 2" descr="C:\Users\Proprietario\Desktop\im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Dosaggi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Evolocumab</a:t>
            </a:r>
            <a:r>
              <a:rPr lang="it-IT" dirty="0"/>
              <a:t> (</a:t>
            </a:r>
            <a:r>
              <a:rPr lang="it-IT" dirty="0" err="1"/>
              <a:t>Repatha</a:t>
            </a:r>
            <a:r>
              <a:rPr lang="it-IT" dirty="0"/>
              <a:t>)</a:t>
            </a:r>
          </a:p>
          <a:p>
            <a:pPr lvl="1"/>
            <a:r>
              <a:rPr lang="it-IT" dirty="0"/>
              <a:t>120 mg s.c./due settimane</a:t>
            </a:r>
          </a:p>
          <a:p>
            <a:pPr lvl="1"/>
            <a:r>
              <a:rPr lang="it-IT" dirty="0"/>
              <a:t>420 mg s.c./ mese</a:t>
            </a:r>
          </a:p>
          <a:p>
            <a:pPr lvl="1"/>
            <a:endParaRPr lang="it-IT" dirty="0"/>
          </a:p>
          <a:p>
            <a:r>
              <a:rPr lang="it-IT" dirty="0" err="1"/>
              <a:t>Alirocumab</a:t>
            </a:r>
            <a:r>
              <a:rPr lang="it-IT" dirty="0"/>
              <a:t> (</a:t>
            </a:r>
            <a:r>
              <a:rPr lang="it-IT" dirty="0" err="1"/>
              <a:t>Praluent</a:t>
            </a:r>
            <a:r>
              <a:rPr lang="it-IT" dirty="0"/>
              <a:t>)</a:t>
            </a:r>
          </a:p>
          <a:p>
            <a:pPr lvl="1"/>
            <a:r>
              <a:rPr lang="it-IT" dirty="0"/>
              <a:t>75 mg s.c./due settimane</a:t>
            </a:r>
          </a:p>
          <a:p>
            <a:pPr lvl="1"/>
            <a:r>
              <a:rPr lang="it-IT" dirty="0"/>
              <a:t>150 mg s.c./due settimane</a:t>
            </a:r>
          </a:p>
        </p:txBody>
      </p:sp>
      <p:pic>
        <p:nvPicPr>
          <p:cNvPr id="5" name="Immagine 4" descr="Screenshot 2017-03-09 16.35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6080" y="1916557"/>
            <a:ext cx="3851920" cy="1795315"/>
          </a:xfrm>
          <a:prstGeom prst="rect">
            <a:avLst/>
          </a:prstGeom>
        </p:spPr>
      </p:pic>
      <p:pic>
        <p:nvPicPr>
          <p:cNvPr id="6" name="Immagine 5" descr="Screenshot 2017-03-09 16.35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4112" y="4077072"/>
            <a:ext cx="3240360" cy="166079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883218" y="6003365"/>
            <a:ext cx="7664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sz="2400" dirty="0">
                <a:solidFill>
                  <a:srgbClr val="FF0000"/>
                </a:solidFill>
                <a:latin typeface="Calibri"/>
              </a:rPr>
              <a:t>Rimborsabili previa prescrizione di specialisti su registri AIFA</a:t>
            </a:r>
          </a:p>
        </p:txBody>
      </p:sp>
    </p:spTree>
    <p:extLst>
      <p:ext uri="{BB962C8B-B14F-4D97-AF65-F5344CB8AC3E}">
        <p14:creationId xmlns:p14="http://schemas.microsoft.com/office/powerpoint/2010/main" xmlns="" val="4104774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81652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rgbClr val="FF0000"/>
                </a:solidFill>
              </a:rPr>
              <a:t>IL PAZIENTE DISLIPIDEMICO</a:t>
            </a:r>
            <a:endParaRPr lang="it-IT" sz="40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it-IT" dirty="0" smtClean="0"/>
              <a:t>	</a:t>
            </a:r>
          </a:p>
          <a:p>
            <a:pPr algn="ctr">
              <a:buNone/>
            </a:pPr>
            <a:endParaRPr lang="it-IT" dirty="0" smtClean="0"/>
          </a:p>
          <a:p>
            <a:pPr algn="ctr">
              <a:buNone/>
            </a:pPr>
            <a:endParaRPr lang="it-IT" dirty="0" smtClean="0"/>
          </a:p>
          <a:p>
            <a:pPr algn="ctr">
              <a:buNone/>
            </a:pPr>
            <a:r>
              <a:rPr lang="it-IT" sz="3600" dirty="0" smtClean="0">
                <a:solidFill>
                  <a:srgbClr val="00B0F0"/>
                </a:solidFill>
              </a:rPr>
              <a:t>CONCLUSIONI</a:t>
            </a:r>
            <a:endParaRPr lang="it-IT" sz="36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320800" y="228600"/>
            <a:ext cx="1076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nl-NL" sz="3200" b="1" i="1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20483" name="Rectangle 75"/>
          <p:cNvSpPr>
            <a:spLocks noGrp="1" noChangeArrowheads="1"/>
          </p:cNvSpPr>
          <p:nvPr>
            <p:ph type="title"/>
          </p:nvPr>
        </p:nvSpPr>
        <p:spPr>
          <a:xfrm>
            <a:off x="914400" y="71438"/>
            <a:ext cx="10363200" cy="1143000"/>
          </a:xfrm>
        </p:spPr>
        <p:txBody>
          <a:bodyPr/>
          <a:lstStyle/>
          <a:p>
            <a:r>
              <a:rPr lang="nl-BE" sz="2400" smtClean="0"/>
              <a:t>EUROASPIRE II: </a:t>
            </a:r>
            <a:r>
              <a:rPr lang="nl-BE" sz="2400" smtClean="0">
                <a:latin typeface="Arial" pitchFamily="34" charset="0"/>
              </a:rPr>
              <a:t>solo il  51% dei pazienti trattati ha raggiunto l’obiettivo terapeutico*</a:t>
            </a:r>
            <a:endParaRPr lang="en-US" sz="2400" smtClean="0">
              <a:latin typeface="Arial" pitchFamily="34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469903" y="6380170"/>
            <a:ext cx="117221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spcBef>
                <a:spcPct val="30000"/>
              </a:spcBef>
            </a:pPr>
            <a:r>
              <a:rPr lang="it-IT" sz="1200">
                <a:cs typeface="Arial" pitchFamily="34" charset="0"/>
              </a:rPr>
              <a:t>* Colesterolo totale &lt; 5mmol/l (190 mg/dl)</a:t>
            </a:r>
          </a:p>
          <a:p>
            <a:pPr>
              <a:spcBef>
                <a:spcPct val="30000"/>
              </a:spcBef>
            </a:pPr>
            <a:r>
              <a:rPr lang="nl-BE" sz="1200">
                <a:cs typeface="Arial" pitchFamily="34" charset="0"/>
              </a:rPr>
              <a:t>EUROASPIRE=European Action on Secondary Prevention through Intervention to Reduce Events</a:t>
            </a:r>
          </a:p>
          <a:p>
            <a:pPr>
              <a:spcBef>
                <a:spcPct val="30000"/>
              </a:spcBef>
            </a:pPr>
            <a:r>
              <a:rPr lang="en-US" sz="1100">
                <a:cs typeface="Arial" pitchFamily="34" charset="0"/>
              </a:rPr>
              <a:t>Tratta da EUROASPIRE II Study Group Lifestyle and risk factor management and use of drug therapies in coronary patients from 15 countries </a:t>
            </a:r>
            <a:r>
              <a:rPr lang="en-US" sz="1100" i="1">
                <a:cs typeface="Arial" pitchFamily="34" charset="0"/>
              </a:rPr>
              <a:t>Eur Heart J</a:t>
            </a:r>
            <a:r>
              <a:rPr lang="en-US" sz="1100">
                <a:cs typeface="Arial" pitchFamily="34" charset="0"/>
              </a:rPr>
              <a:t> 2001;22:554-572.</a:t>
            </a:r>
            <a:endParaRPr lang="nl-BE" sz="1100">
              <a:cs typeface="Arial" pitchFamily="34" charset="0"/>
            </a:endParaRPr>
          </a:p>
        </p:txBody>
      </p:sp>
      <p:sp>
        <p:nvSpPr>
          <p:cNvPr id="20485" name="Text Box 6"/>
          <p:cNvSpPr txBox="1">
            <a:spLocks noChangeArrowheads="1"/>
          </p:cNvSpPr>
          <p:nvPr/>
        </p:nvSpPr>
        <p:spPr bwMode="auto">
          <a:xfrm rot="-5400000">
            <a:off x="-749827" y="3235911"/>
            <a:ext cx="3794125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cs typeface="Arial" pitchFamily="34" charset="0"/>
              </a:rPr>
              <a:t>Centri</a:t>
            </a:r>
          </a:p>
        </p:txBody>
      </p:sp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2976036" y="5618163"/>
            <a:ext cx="839893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cs typeface="Arial" pitchFamily="34" charset="0"/>
              </a:rPr>
              <a:t>% Pazienti</a:t>
            </a:r>
          </a:p>
        </p:txBody>
      </p:sp>
      <p:sp>
        <p:nvSpPr>
          <p:cNvPr id="20487" name="Rectangle 9"/>
          <p:cNvSpPr>
            <a:spLocks noChangeArrowheads="1"/>
          </p:cNvSpPr>
          <p:nvPr/>
        </p:nvSpPr>
        <p:spPr bwMode="auto">
          <a:xfrm>
            <a:off x="2868087" y="1404945"/>
            <a:ext cx="3314700" cy="166687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488" name="Rectangle 10"/>
          <p:cNvSpPr>
            <a:spLocks noChangeArrowheads="1"/>
          </p:cNvSpPr>
          <p:nvPr/>
        </p:nvSpPr>
        <p:spPr bwMode="auto">
          <a:xfrm>
            <a:off x="2868089" y="2114557"/>
            <a:ext cx="3704167" cy="168275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489" name="Rectangle 11"/>
          <p:cNvSpPr>
            <a:spLocks noChangeArrowheads="1"/>
          </p:cNvSpPr>
          <p:nvPr/>
        </p:nvSpPr>
        <p:spPr bwMode="auto">
          <a:xfrm>
            <a:off x="2868089" y="2352682"/>
            <a:ext cx="3464983" cy="168275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490" name="Rectangle 12"/>
          <p:cNvSpPr>
            <a:spLocks noChangeArrowheads="1"/>
          </p:cNvSpPr>
          <p:nvPr/>
        </p:nvSpPr>
        <p:spPr bwMode="auto">
          <a:xfrm>
            <a:off x="2868085" y="4733925"/>
            <a:ext cx="4569883" cy="16668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491" name="Rectangle 13"/>
          <p:cNvSpPr>
            <a:spLocks noChangeArrowheads="1"/>
          </p:cNvSpPr>
          <p:nvPr/>
        </p:nvSpPr>
        <p:spPr bwMode="auto">
          <a:xfrm>
            <a:off x="6252633" y="1409701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  <a:cs typeface="Arial" pitchFamily="34" charset="0"/>
              </a:rPr>
              <a:t>39</a:t>
            </a: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492" name="Rectangle 14"/>
          <p:cNvSpPr>
            <a:spLocks noChangeArrowheads="1"/>
          </p:cNvSpPr>
          <p:nvPr/>
        </p:nvSpPr>
        <p:spPr bwMode="auto">
          <a:xfrm>
            <a:off x="5577417" y="1646239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  <a:cs typeface="Arial" pitchFamily="34" charset="0"/>
              </a:rPr>
              <a:t>31</a:t>
            </a: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493" name="Rectangle 15"/>
          <p:cNvSpPr>
            <a:spLocks noChangeArrowheads="1"/>
          </p:cNvSpPr>
          <p:nvPr/>
        </p:nvSpPr>
        <p:spPr bwMode="auto">
          <a:xfrm>
            <a:off x="8818033" y="1884364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  <a:cs typeface="Arial" pitchFamily="34" charset="0"/>
              </a:rPr>
              <a:t>70</a:t>
            </a: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494" name="Rectangle 16"/>
          <p:cNvSpPr>
            <a:spLocks noChangeArrowheads="1"/>
          </p:cNvSpPr>
          <p:nvPr/>
        </p:nvSpPr>
        <p:spPr bwMode="auto">
          <a:xfrm>
            <a:off x="6661151" y="2120901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  <a:cs typeface="Arial" pitchFamily="34" charset="0"/>
              </a:rPr>
              <a:t>44</a:t>
            </a: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495" name="Rectangle 17"/>
          <p:cNvSpPr>
            <a:spLocks noChangeArrowheads="1"/>
          </p:cNvSpPr>
          <p:nvPr/>
        </p:nvSpPr>
        <p:spPr bwMode="auto">
          <a:xfrm>
            <a:off x="6385984" y="2376489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  <a:cs typeface="Arial" pitchFamily="34" charset="0"/>
              </a:rPr>
              <a:t>41</a:t>
            </a: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496" name="Rectangle 18"/>
          <p:cNvSpPr>
            <a:spLocks noChangeArrowheads="1"/>
          </p:cNvSpPr>
          <p:nvPr/>
        </p:nvSpPr>
        <p:spPr bwMode="auto">
          <a:xfrm>
            <a:off x="6472767" y="2614614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  <a:cs typeface="Arial" pitchFamily="34" charset="0"/>
              </a:rPr>
              <a:t>42</a:t>
            </a: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497" name="Rectangle 19"/>
          <p:cNvSpPr>
            <a:spLocks noChangeArrowheads="1"/>
          </p:cNvSpPr>
          <p:nvPr/>
        </p:nvSpPr>
        <p:spPr bwMode="auto">
          <a:xfrm>
            <a:off x="6972300" y="2851151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  <a:cs typeface="Arial" pitchFamily="34" charset="0"/>
              </a:rPr>
              <a:t>48</a:t>
            </a: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498" name="Rectangle 20"/>
          <p:cNvSpPr>
            <a:spLocks noChangeArrowheads="1"/>
          </p:cNvSpPr>
          <p:nvPr/>
        </p:nvSpPr>
        <p:spPr bwMode="auto">
          <a:xfrm>
            <a:off x="7581900" y="3106739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  <a:cs typeface="Arial" pitchFamily="34" charset="0"/>
              </a:rPr>
              <a:t>55</a:t>
            </a: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499" name="Rectangle 21"/>
          <p:cNvSpPr>
            <a:spLocks noChangeArrowheads="1"/>
          </p:cNvSpPr>
          <p:nvPr/>
        </p:nvSpPr>
        <p:spPr bwMode="auto">
          <a:xfrm>
            <a:off x="7069665" y="3363914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  <a:cs typeface="Arial" pitchFamily="34" charset="0"/>
              </a:rPr>
              <a:t>49</a:t>
            </a: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500" name="Rectangle 22"/>
          <p:cNvSpPr>
            <a:spLocks noChangeArrowheads="1"/>
          </p:cNvSpPr>
          <p:nvPr/>
        </p:nvSpPr>
        <p:spPr bwMode="auto">
          <a:xfrm>
            <a:off x="8536517" y="3602039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  <a:cs typeface="Arial" pitchFamily="34" charset="0"/>
              </a:rPr>
              <a:t>66</a:t>
            </a: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501" name="Rectangle 23"/>
          <p:cNvSpPr>
            <a:spLocks noChangeArrowheads="1"/>
          </p:cNvSpPr>
          <p:nvPr/>
        </p:nvSpPr>
        <p:spPr bwMode="auto">
          <a:xfrm>
            <a:off x="7082367" y="3846514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  <a:cs typeface="Arial" pitchFamily="34" charset="0"/>
              </a:rPr>
              <a:t>49</a:t>
            </a: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502" name="Rectangle 24"/>
          <p:cNvSpPr>
            <a:spLocks noChangeArrowheads="1"/>
          </p:cNvSpPr>
          <p:nvPr/>
        </p:nvSpPr>
        <p:spPr bwMode="auto">
          <a:xfrm>
            <a:off x="6419851" y="4084639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  <a:cs typeface="Arial" pitchFamily="34" charset="0"/>
              </a:rPr>
              <a:t>41</a:t>
            </a: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503" name="Rectangle 25"/>
          <p:cNvSpPr>
            <a:spLocks noChangeArrowheads="1"/>
          </p:cNvSpPr>
          <p:nvPr/>
        </p:nvSpPr>
        <p:spPr bwMode="auto">
          <a:xfrm>
            <a:off x="7349067" y="4322764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  <a:cs typeface="Arial" pitchFamily="34" charset="0"/>
              </a:rPr>
              <a:t>52</a:t>
            </a: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504" name="Rectangle 26"/>
          <p:cNvSpPr>
            <a:spLocks noChangeArrowheads="1"/>
          </p:cNvSpPr>
          <p:nvPr/>
        </p:nvSpPr>
        <p:spPr bwMode="auto">
          <a:xfrm>
            <a:off x="8422217" y="4578351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  <a:cs typeface="Arial" pitchFamily="34" charset="0"/>
              </a:rPr>
              <a:t>65</a:t>
            </a: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505" name="Rectangle 27"/>
          <p:cNvSpPr>
            <a:spLocks noChangeArrowheads="1"/>
          </p:cNvSpPr>
          <p:nvPr/>
        </p:nvSpPr>
        <p:spPr bwMode="auto">
          <a:xfrm>
            <a:off x="7503584" y="4824414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  <a:cs typeface="Arial" pitchFamily="34" charset="0"/>
              </a:rPr>
              <a:t>54</a:t>
            </a: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506" name="Rectangle 28"/>
          <p:cNvSpPr>
            <a:spLocks noChangeArrowheads="1"/>
          </p:cNvSpPr>
          <p:nvPr/>
        </p:nvSpPr>
        <p:spPr bwMode="auto">
          <a:xfrm>
            <a:off x="7251700" y="5057776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  <a:cs typeface="Arial" pitchFamily="34" charset="0"/>
              </a:rPr>
              <a:t>51</a:t>
            </a: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507" name="Rectangle 29"/>
          <p:cNvSpPr>
            <a:spLocks noChangeArrowheads="1"/>
          </p:cNvSpPr>
          <p:nvPr/>
        </p:nvSpPr>
        <p:spPr bwMode="auto">
          <a:xfrm>
            <a:off x="2373193" y="1412876"/>
            <a:ext cx="45044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400">
                <a:solidFill>
                  <a:srgbClr val="FF0000"/>
                </a:solidFill>
                <a:cs typeface="Arial" pitchFamily="34" charset="0"/>
              </a:rPr>
              <a:t>Belgio</a:t>
            </a:r>
          </a:p>
        </p:txBody>
      </p:sp>
      <p:sp>
        <p:nvSpPr>
          <p:cNvPr id="20508" name="Rectangle 30"/>
          <p:cNvSpPr>
            <a:spLocks noChangeArrowheads="1"/>
          </p:cNvSpPr>
          <p:nvPr/>
        </p:nvSpPr>
        <p:spPr bwMode="auto">
          <a:xfrm>
            <a:off x="1630683" y="1657351"/>
            <a:ext cx="11929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400">
                <a:solidFill>
                  <a:srgbClr val="FF0000"/>
                </a:solidFill>
                <a:cs typeface="Arial" pitchFamily="34" charset="0"/>
              </a:rPr>
              <a:t>Repubblica Ceca</a:t>
            </a:r>
          </a:p>
        </p:txBody>
      </p:sp>
      <p:sp>
        <p:nvSpPr>
          <p:cNvPr id="20509" name="Rectangle 31"/>
          <p:cNvSpPr>
            <a:spLocks noChangeArrowheads="1"/>
          </p:cNvSpPr>
          <p:nvPr/>
        </p:nvSpPr>
        <p:spPr bwMode="auto">
          <a:xfrm>
            <a:off x="2159994" y="1901826"/>
            <a:ext cx="66364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400">
                <a:solidFill>
                  <a:srgbClr val="FF0000"/>
                </a:solidFill>
                <a:cs typeface="Arial" pitchFamily="34" charset="0"/>
              </a:rPr>
              <a:t>Finlandia</a:t>
            </a:r>
          </a:p>
        </p:txBody>
      </p:sp>
      <p:sp>
        <p:nvSpPr>
          <p:cNvPr id="20510" name="Rectangle 32"/>
          <p:cNvSpPr>
            <a:spLocks noChangeArrowheads="1"/>
          </p:cNvSpPr>
          <p:nvPr/>
        </p:nvSpPr>
        <p:spPr bwMode="auto">
          <a:xfrm>
            <a:off x="2298310" y="2146301"/>
            <a:ext cx="52533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400">
                <a:solidFill>
                  <a:srgbClr val="FF0000"/>
                </a:solidFill>
                <a:cs typeface="Arial" pitchFamily="34" charset="0"/>
              </a:rPr>
              <a:t>Francia</a:t>
            </a:r>
          </a:p>
        </p:txBody>
      </p:sp>
      <p:sp>
        <p:nvSpPr>
          <p:cNvPr id="20511" name="Rectangle 33"/>
          <p:cNvSpPr>
            <a:spLocks noChangeArrowheads="1"/>
          </p:cNvSpPr>
          <p:nvPr/>
        </p:nvSpPr>
        <p:spPr bwMode="auto">
          <a:xfrm>
            <a:off x="2105495" y="2390776"/>
            <a:ext cx="71814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400">
                <a:solidFill>
                  <a:srgbClr val="FF0000"/>
                </a:solidFill>
                <a:cs typeface="Arial" pitchFamily="34" charset="0"/>
              </a:rPr>
              <a:t>Germania</a:t>
            </a:r>
          </a:p>
        </p:txBody>
      </p:sp>
      <p:sp>
        <p:nvSpPr>
          <p:cNvPr id="20512" name="Rectangle 34"/>
          <p:cNvSpPr>
            <a:spLocks noChangeArrowheads="1"/>
          </p:cNvSpPr>
          <p:nvPr/>
        </p:nvSpPr>
        <p:spPr bwMode="auto">
          <a:xfrm>
            <a:off x="2356331" y="2635251"/>
            <a:ext cx="46730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400">
                <a:solidFill>
                  <a:srgbClr val="FF0000"/>
                </a:solidFill>
                <a:cs typeface="Arial" pitchFamily="34" charset="0"/>
              </a:rPr>
              <a:t>Grecia</a:t>
            </a:r>
          </a:p>
        </p:txBody>
      </p:sp>
      <p:sp>
        <p:nvSpPr>
          <p:cNvPr id="20513" name="Rectangle 35"/>
          <p:cNvSpPr>
            <a:spLocks noChangeArrowheads="1"/>
          </p:cNvSpPr>
          <p:nvPr/>
        </p:nvSpPr>
        <p:spPr bwMode="auto">
          <a:xfrm>
            <a:off x="2153583" y="2879726"/>
            <a:ext cx="67005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400">
                <a:solidFill>
                  <a:srgbClr val="FF0000"/>
                </a:solidFill>
                <a:cs typeface="Arial" pitchFamily="34" charset="0"/>
              </a:rPr>
              <a:t>Ungheria</a:t>
            </a:r>
          </a:p>
        </p:txBody>
      </p:sp>
      <p:sp>
        <p:nvSpPr>
          <p:cNvPr id="20514" name="Rectangle 36"/>
          <p:cNvSpPr>
            <a:spLocks noChangeArrowheads="1"/>
          </p:cNvSpPr>
          <p:nvPr/>
        </p:nvSpPr>
        <p:spPr bwMode="auto">
          <a:xfrm>
            <a:off x="2312281" y="3124201"/>
            <a:ext cx="51135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400">
                <a:solidFill>
                  <a:srgbClr val="FF0000"/>
                </a:solidFill>
                <a:cs typeface="Arial" pitchFamily="34" charset="0"/>
              </a:rPr>
              <a:t>Irlanda</a:t>
            </a:r>
          </a:p>
        </p:txBody>
      </p:sp>
      <p:sp>
        <p:nvSpPr>
          <p:cNvPr id="20515" name="Rectangle 37"/>
          <p:cNvSpPr>
            <a:spLocks noChangeArrowheads="1"/>
          </p:cNvSpPr>
          <p:nvPr/>
        </p:nvSpPr>
        <p:spPr bwMode="auto">
          <a:xfrm>
            <a:off x="2463548" y="3368675"/>
            <a:ext cx="36009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400">
                <a:solidFill>
                  <a:srgbClr val="FF0000"/>
                </a:solidFill>
                <a:cs typeface="Arial" pitchFamily="34" charset="0"/>
              </a:rPr>
              <a:t>Italia</a:t>
            </a:r>
          </a:p>
        </p:txBody>
      </p:sp>
      <p:sp>
        <p:nvSpPr>
          <p:cNvPr id="20516" name="Rectangle 38"/>
          <p:cNvSpPr>
            <a:spLocks noChangeArrowheads="1"/>
          </p:cNvSpPr>
          <p:nvPr/>
        </p:nvSpPr>
        <p:spPr bwMode="auto">
          <a:xfrm>
            <a:off x="2038806" y="3613150"/>
            <a:ext cx="78483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400">
                <a:solidFill>
                  <a:srgbClr val="FF0000"/>
                </a:solidFill>
                <a:cs typeface="Arial" pitchFamily="34" charset="0"/>
              </a:rPr>
              <a:t>Paesi Bassi</a:t>
            </a:r>
          </a:p>
        </p:txBody>
      </p:sp>
      <p:sp>
        <p:nvSpPr>
          <p:cNvPr id="20517" name="Rectangle 39"/>
          <p:cNvSpPr>
            <a:spLocks noChangeArrowheads="1"/>
          </p:cNvSpPr>
          <p:nvPr/>
        </p:nvSpPr>
        <p:spPr bwMode="auto">
          <a:xfrm>
            <a:off x="2280611" y="3857626"/>
            <a:ext cx="5430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400">
                <a:solidFill>
                  <a:srgbClr val="FF0000"/>
                </a:solidFill>
                <a:cs typeface="Arial" pitchFamily="34" charset="0"/>
              </a:rPr>
              <a:t>Polonia</a:t>
            </a:r>
          </a:p>
        </p:txBody>
      </p:sp>
      <p:sp>
        <p:nvSpPr>
          <p:cNvPr id="20518" name="Rectangle 40"/>
          <p:cNvSpPr>
            <a:spLocks noChangeArrowheads="1"/>
          </p:cNvSpPr>
          <p:nvPr/>
        </p:nvSpPr>
        <p:spPr bwMode="auto">
          <a:xfrm>
            <a:off x="2213800" y="4102100"/>
            <a:ext cx="60984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400">
                <a:solidFill>
                  <a:srgbClr val="FF0000"/>
                </a:solidFill>
                <a:cs typeface="Arial" pitchFamily="34" charset="0"/>
              </a:rPr>
              <a:t>Slovenia</a:t>
            </a:r>
          </a:p>
        </p:txBody>
      </p:sp>
      <p:sp>
        <p:nvSpPr>
          <p:cNvPr id="20519" name="Rectangle 41"/>
          <p:cNvSpPr>
            <a:spLocks noChangeArrowheads="1"/>
          </p:cNvSpPr>
          <p:nvPr/>
        </p:nvSpPr>
        <p:spPr bwMode="auto">
          <a:xfrm>
            <a:off x="2294656" y="4346576"/>
            <a:ext cx="52899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400">
                <a:solidFill>
                  <a:srgbClr val="FF0000"/>
                </a:solidFill>
                <a:cs typeface="Arial" pitchFamily="34" charset="0"/>
              </a:rPr>
              <a:t>Spagna</a:t>
            </a:r>
          </a:p>
        </p:txBody>
      </p:sp>
      <p:sp>
        <p:nvSpPr>
          <p:cNvPr id="20520" name="Rectangle 42"/>
          <p:cNvSpPr>
            <a:spLocks noChangeArrowheads="1"/>
          </p:cNvSpPr>
          <p:nvPr/>
        </p:nvSpPr>
        <p:spPr bwMode="auto">
          <a:xfrm>
            <a:off x="2377042" y="4591051"/>
            <a:ext cx="44659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400">
                <a:solidFill>
                  <a:srgbClr val="FF0000"/>
                </a:solidFill>
                <a:cs typeface="Arial" pitchFamily="34" charset="0"/>
              </a:rPr>
              <a:t>Svezia</a:t>
            </a:r>
          </a:p>
        </p:txBody>
      </p:sp>
      <p:sp>
        <p:nvSpPr>
          <p:cNvPr id="20521" name="Rectangle 43"/>
          <p:cNvSpPr>
            <a:spLocks noChangeArrowheads="1"/>
          </p:cNvSpPr>
          <p:nvPr/>
        </p:nvSpPr>
        <p:spPr bwMode="auto">
          <a:xfrm>
            <a:off x="1919604" y="4835526"/>
            <a:ext cx="90402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400">
                <a:solidFill>
                  <a:srgbClr val="FF0000"/>
                </a:solidFill>
                <a:cs typeface="Arial" pitchFamily="34" charset="0"/>
              </a:rPr>
              <a:t>Regno Unito</a:t>
            </a:r>
          </a:p>
        </p:txBody>
      </p:sp>
      <p:sp>
        <p:nvSpPr>
          <p:cNvPr id="20522" name="Rectangle 44"/>
          <p:cNvSpPr>
            <a:spLocks noChangeArrowheads="1"/>
          </p:cNvSpPr>
          <p:nvPr/>
        </p:nvSpPr>
        <p:spPr bwMode="auto">
          <a:xfrm>
            <a:off x="2380120" y="5080001"/>
            <a:ext cx="44351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400">
                <a:solidFill>
                  <a:srgbClr val="FF0000"/>
                </a:solidFill>
                <a:cs typeface="Arial" pitchFamily="34" charset="0"/>
              </a:rPr>
              <a:t>Totale</a:t>
            </a:r>
          </a:p>
        </p:txBody>
      </p:sp>
      <p:sp>
        <p:nvSpPr>
          <p:cNvPr id="20523" name="Line 45"/>
          <p:cNvSpPr>
            <a:spLocks noChangeShapeType="1"/>
          </p:cNvSpPr>
          <p:nvPr/>
        </p:nvSpPr>
        <p:spPr bwMode="auto">
          <a:xfrm>
            <a:off x="2937938" y="5308600"/>
            <a:ext cx="8310033" cy="1588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24" name="Rectangle 46"/>
          <p:cNvSpPr>
            <a:spLocks noChangeArrowheads="1"/>
          </p:cNvSpPr>
          <p:nvPr/>
        </p:nvSpPr>
        <p:spPr bwMode="auto">
          <a:xfrm>
            <a:off x="2863856" y="5426075"/>
            <a:ext cx="9137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chemeClr val="accent1"/>
                </a:solidFill>
                <a:cs typeface="Arial" pitchFamily="34" charset="0"/>
              </a:rPr>
              <a:t>0</a:t>
            </a:r>
          </a:p>
        </p:txBody>
      </p:sp>
      <p:sp>
        <p:nvSpPr>
          <p:cNvPr id="20525" name="Rectangle 47"/>
          <p:cNvSpPr>
            <a:spLocks noChangeArrowheads="1"/>
          </p:cNvSpPr>
          <p:nvPr/>
        </p:nvSpPr>
        <p:spPr bwMode="auto">
          <a:xfrm>
            <a:off x="4472517" y="5426075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chemeClr val="accent1"/>
                </a:solidFill>
                <a:cs typeface="Arial" pitchFamily="34" charset="0"/>
              </a:rPr>
              <a:t>20</a:t>
            </a:r>
          </a:p>
        </p:txBody>
      </p:sp>
      <p:sp>
        <p:nvSpPr>
          <p:cNvPr id="20526" name="Rectangle 48"/>
          <p:cNvSpPr>
            <a:spLocks noChangeArrowheads="1"/>
          </p:cNvSpPr>
          <p:nvPr/>
        </p:nvSpPr>
        <p:spPr bwMode="auto">
          <a:xfrm>
            <a:off x="6140451" y="5426075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chemeClr val="accent1"/>
                </a:solidFill>
                <a:cs typeface="Arial" pitchFamily="34" charset="0"/>
              </a:rPr>
              <a:t>40</a:t>
            </a:r>
          </a:p>
        </p:txBody>
      </p:sp>
      <p:sp>
        <p:nvSpPr>
          <p:cNvPr id="20527" name="Rectangle 49"/>
          <p:cNvSpPr>
            <a:spLocks noChangeArrowheads="1"/>
          </p:cNvSpPr>
          <p:nvPr/>
        </p:nvSpPr>
        <p:spPr bwMode="auto">
          <a:xfrm>
            <a:off x="7795685" y="5426075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chemeClr val="accent1"/>
                </a:solidFill>
                <a:cs typeface="Arial" pitchFamily="34" charset="0"/>
              </a:rPr>
              <a:t>60</a:t>
            </a:r>
          </a:p>
        </p:txBody>
      </p:sp>
      <p:sp>
        <p:nvSpPr>
          <p:cNvPr id="20528" name="Rectangle 50"/>
          <p:cNvSpPr>
            <a:spLocks noChangeArrowheads="1"/>
          </p:cNvSpPr>
          <p:nvPr/>
        </p:nvSpPr>
        <p:spPr bwMode="auto">
          <a:xfrm>
            <a:off x="9465733" y="5426075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chemeClr val="accent1"/>
                </a:solidFill>
                <a:cs typeface="Arial" pitchFamily="34" charset="0"/>
              </a:rPr>
              <a:t>80</a:t>
            </a:r>
          </a:p>
        </p:txBody>
      </p:sp>
      <p:sp>
        <p:nvSpPr>
          <p:cNvPr id="20529" name="Rectangle 51"/>
          <p:cNvSpPr>
            <a:spLocks noChangeArrowheads="1"/>
          </p:cNvSpPr>
          <p:nvPr/>
        </p:nvSpPr>
        <p:spPr bwMode="auto">
          <a:xfrm>
            <a:off x="11074404" y="5426075"/>
            <a:ext cx="27411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chemeClr val="accent1"/>
                </a:solidFill>
                <a:cs typeface="Arial" pitchFamily="34" charset="0"/>
              </a:rPr>
              <a:t>100</a:t>
            </a:r>
          </a:p>
        </p:txBody>
      </p:sp>
      <p:sp>
        <p:nvSpPr>
          <p:cNvPr id="20530" name="Line 52"/>
          <p:cNvSpPr>
            <a:spLocks noChangeShapeType="1"/>
          </p:cNvSpPr>
          <p:nvPr/>
        </p:nvSpPr>
        <p:spPr bwMode="auto">
          <a:xfrm flipV="1">
            <a:off x="2935819" y="5303838"/>
            <a:ext cx="2116" cy="106362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31" name="Line 53"/>
          <p:cNvSpPr>
            <a:spLocks noChangeShapeType="1"/>
          </p:cNvSpPr>
          <p:nvPr/>
        </p:nvSpPr>
        <p:spPr bwMode="auto">
          <a:xfrm flipV="1">
            <a:off x="4565651" y="5303838"/>
            <a:ext cx="2116" cy="106362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32" name="Line 54"/>
          <p:cNvSpPr>
            <a:spLocks noChangeShapeType="1"/>
          </p:cNvSpPr>
          <p:nvPr/>
        </p:nvSpPr>
        <p:spPr bwMode="auto">
          <a:xfrm flipV="1">
            <a:off x="6256868" y="5303838"/>
            <a:ext cx="2117" cy="106362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33" name="Line 55"/>
          <p:cNvSpPr>
            <a:spLocks noChangeShapeType="1"/>
          </p:cNvSpPr>
          <p:nvPr/>
        </p:nvSpPr>
        <p:spPr bwMode="auto">
          <a:xfrm flipV="1">
            <a:off x="7918451" y="5303838"/>
            <a:ext cx="2116" cy="106362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34" name="Line 56"/>
          <p:cNvSpPr>
            <a:spLocks noChangeShapeType="1"/>
          </p:cNvSpPr>
          <p:nvPr/>
        </p:nvSpPr>
        <p:spPr bwMode="auto">
          <a:xfrm flipV="1">
            <a:off x="9580038" y="5303838"/>
            <a:ext cx="4233" cy="106362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35" name="Line 57"/>
          <p:cNvSpPr>
            <a:spLocks noChangeShapeType="1"/>
          </p:cNvSpPr>
          <p:nvPr/>
        </p:nvSpPr>
        <p:spPr bwMode="auto">
          <a:xfrm flipV="1">
            <a:off x="11243736" y="5302257"/>
            <a:ext cx="2117" cy="106363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36" name="Rectangle 58"/>
          <p:cNvSpPr>
            <a:spLocks noChangeArrowheads="1"/>
          </p:cNvSpPr>
          <p:nvPr/>
        </p:nvSpPr>
        <p:spPr bwMode="auto">
          <a:xfrm>
            <a:off x="2942171" y="5076832"/>
            <a:ext cx="4222751" cy="182563"/>
          </a:xfrm>
          <a:prstGeom prst="rect">
            <a:avLst/>
          </a:prstGeom>
          <a:solidFill>
            <a:srgbClr val="FF6600"/>
          </a:solidFill>
          <a:ln w="12700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37" name="Rectangle 59"/>
          <p:cNvSpPr>
            <a:spLocks noChangeArrowheads="1"/>
          </p:cNvSpPr>
          <p:nvPr/>
        </p:nvSpPr>
        <p:spPr bwMode="auto">
          <a:xfrm>
            <a:off x="2942168" y="4832357"/>
            <a:ext cx="4461933" cy="182563"/>
          </a:xfrm>
          <a:prstGeom prst="rect">
            <a:avLst/>
          </a:prstGeom>
          <a:solidFill>
            <a:srgbClr val="FFCC00"/>
          </a:solidFill>
          <a:ln w="12700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38" name="Rectangle 60"/>
          <p:cNvSpPr>
            <a:spLocks noChangeArrowheads="1"/>
          </p:cNvSpPr>
          <p:nvPr/>
        </p:nvSpPr>
        <p:spPr bwMode="auto">
          <a:xfrm>
            <a:off x="2942169" y="4587882"/>
            <a:ext cx="5378451" cy="182563"/>
          </a:xfrm>
          <a:prstGeom prst="rect">
            <a:avLst/>
          </a:prstGeom>
          <a:solidFill>
            <a:srgbClr val="FFCC00"/>
          </a:solidFill>
          <a:ln w="12700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39" name="Rectangle 61"/>
          <p:cNvSpPr>
            <a:spLocks noChangeArrowheads="1"/>
          </p:cNvSpPr>
          <p:nvPr/>
        </p:nvSpPr>
        <p:spPr bwMode="auto">
          <a:xfrm>
            <a:off x="2942172" y="4344988"/>
            <a:ext cx="4307417" cy="182562"/>
          </a:xfrm>
          <a:prstGeom prst="rect">
            <a:avLst/>
          </a:prstGeom>
          <a:solidFill>
            <a:srgbClr val="FFCC00"/>
          </a:solidFill>
          <a:ln w="12700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40" name="Rectangle 62"/>
          <p:cNvSpPr>
            <a:spLocks noChangeArrowheads="1"/>
          </p:cNvSpPr>
          <p:nvPr/>
        </p:nvSpPr>
        <p:spPr bwMode="auto">
          <a:xfrm>
            <a:off x="2942167" y="4100513"/>
            <a:ext cx="3390900" cy="182562"/>
          </a:xfrm>
          <a:prstGeom prst="rect">
            <a:avLst/>
          </a:prstGeom>
          <a:solidFill>
            <a:srgbClr val="FFCC00"/>
          </a:solidFill>
          <a:ln w="12700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41" name="Rectangle 63"/>
          <p:cNvSpPr>
            <a:spLocks noChangeArrowheads="1"/>
          </p:cNvSpPr>
          <p:nvPr/>
        </p:nvSpPr>
        <p:spPr bwMode="auto">
          <a:xfrm>
            <a:off x="2942172" y="3856038"/>
            <a:ext cx="4053417" cy="182562"/>
          </a:xfrm>
          <a:prstGeom prst="rect">
            <a:avLst/>
          </a:prstGeom>
          <a:solidFill>
            <a:srgbClr val="FFCC00"/>
          </a:solidFill>
          <a:ln w="12700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42" name="Rectangle 64"/>
          <p:cNvSpPr>
            <a:spLocks noChangeArrowheads="1"/>
          </p:cNvSpPr>
          <p:nvPr/>
        </p:nvSpPr>
        <p:spPr bwMode="auto">
          <a:xfrm>
            <a:off x="2942168" y="3613157"/>
            <a:ext cx="5463117" cy="182563"/>
          </a:xfrm>
          <a:prstGeom prst="rect">
            <a:avLst/>
          </a:prstGeom>
          <a:solidFill>
            <a:srgbClr val="FFCC00"/>
          </a:solidFill>
          <a:ln w="12700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43" name="Rectangle 65"/>
          <p:cNvSpPr>
            <a:spLocks noChangeArrowheads="1"/>
          </p:cNvSpPr>
          <p:nvPr/>
        </p:nvSpPr>
        <p:spPr bwMode="auto">
          <a:xfrm>
            <a:off x="2942172" y="3368676"/>
            <a:ext cx="4053417" cy="182563"/>
          </a:xfrm>
          <a:prstGeom prst="rect">
            <a:avLst/>
          </a:prstGeom>
          <a:solidFill>
            <a:srgbClr val="FFCC00"/>
          </a:solidFill>
          <a:ln w="12700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44" name="Rectangle 66"/>
          <p:cNvSpPr>
            <a:spLocks noChangeArrowheads="1"/>
          </p:cNvSpPr>
          <p:nvPr/>
        </p:nvSpPr>
        <p:spPr bwMode="auto">
          <a:xfrm>
            <a:off x="2942167" y="3124207"/>
            <a:ext cx="4546600" cy="182563"/>
          </a:xfrm>
          <a:prstGeom prst="rect">
            <a:avLst/>
          </a:prstGeom>
          <a:solidFill>
            <a:srgbClr val="FFCC00"/>
          </a:solidFill>
          <a:ln w="12700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45" name="Rectangle 67"/>
          <p:cNvSpPr>
            <a:spLocks noChangeArrowheads="1"/>
          </p:cNvSpPr>
          <p:nvPr/>
        </p:nvSpPr>
        <p:spPr bwMode="auto">
          <a:xfrm>
            <a:off x="2942171" y="2881313"/>
            <a:ext cx="3968751" cy="182562"/>
          </a:xfrm>
          <a:prstGeom prst="rect">
            <a:avLst/>
          </a:prstGeom>
          <a:solidFill>
            <a:srgbClr val="FFCC00"/>
          </a:solidFill>
          <a:ln w="12700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46" name="Rectangle 68"/>
          <p:cNvSpPr>
            <a:spLocks noChangeArrowheads="1"/>
          </p:cNvSpPr>
          <p:nvPr/>
        </p:nvSpPr>
        <p:spPr bwMode="auto">
          <a:xfrm>
            <a:off x="2942169" y="2636838"/>
            <a:ext cx="3473451" cy="182562"/>
          </a:xfrm>
          <a:prstGeom prst="rect">
            <a:avLst/>
          </a:prstGeom>
          <a:solidFill>
            <a:srgbClr val="FFCC00"/>
          </a:solidFill>
          <a:ln w="12700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47" name="Rectangle 69"/>
          <p:cNvSpPr>
            <a:spLocks noChangeArrowheads="1"/>
          </p:cNvSpPr>
          <p:nvPr/>
        </p:nvSpPr>
        <p:spPr bwMode="auto">
          <a:xfrm>
            <a:off x="2942167" y="2392363"/>
            <a:ext cx="3390900" cy="182562"/>
          </a:xfrm>
          <a:prstGeom prst="rect">
            <a:avLst/>
          </a:prstGeom>
          <a:solidFill>
            <a:srgbClr val="FFCC00"/>
          </a:solidFill>
          <a:ln w="12700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48" name="Rectangle 70"/>
          <p:cNvSpPr>
            <a:spLocks noChangeArrowheads="1"/>
          </p:cNvSpPr>
          <p:nvPr/>
        </p:nvSpPr>
        <p:spPr bwMode="auto">
          <a:xfrm>
            <a:off x="2942167" y="2149482"/>
            <a:ext cx="3642784" cy="182563"/>
          </a:xfrm>
          <a:prstGeom prst="rect">
            <a:avLst/>
          </a:prstGeom>
          <a:solidFill>
            <a:srgbClr val="FFCC00"/>
          </a:solidFill>
          <a:ln w="12700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49" name="Rectangle 71"/>
          <p:cNvSpPr>
            <a:spLocks noChangeArrowheads="1"/>
          </p:cNvSpPr>
          <p:nvPr/>
        </p:nvSpPr>
        <p:spPr bwMode="auto">
          <a:xfrm>
            <a:off x="2942167" y="1905001"/>
            <a:ext cx="5789084" cy="182563"/>
          </a:xfrm>
          <a:prstGeom prst="rect">
            <a:avLst/>
          </a:prstGeom>
          <a:solidFill>
            <a:srgbClr val="FFCC00"/>
          </a:solidFill>
          <a:ln w="12700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50" name="Rectangle 72"/>
          <p:cNvSpPr>
            <a:spLocks noChangeArrowheads="1"/>
          </p:cNvSpPr>
          <p:nvPr/>
        </p:nvSpPr>
        <p:spPr bwMode="auto">
          <a:xfrm>
            <a:off x="2942172" y="1660526"/>
            <a:ext cx="2569633" cy="182563"/>
          </a:xfrm>
          <a:prstGeom prst="rect">
            <a:avLst/>
          </a:prstGeom>
          <a:solidFill>
            <a:srgbClr val="FFCC00"/>
          </a:solidFill>
          <a:ln w="12700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51" name="Rectangle 73"/>
          <p:cNvSpPr>
            <a:spLocks noChangeArrowheads="1"/>
          </p:cNvSpPr>
          <p:nvPr/>
        </p:nvSpPr>
        <p:spPr bwMode="auto">
          <a:xfrm>
            <a:off x="2942171" y="1417638"/>
            <a:ext cx="3232151" cy="182562"/>
          </a:xfrm>
          <a:prstGeom prst="rect">
            <a:avLst/>
          </a:prstGeom>
          <a:solidFill>
            <a:srgbClr val="FFCC00"/>
          </a:solidFill>
          <a:ln w="12700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0552" name="Line 74"/>
          <p:cNvSpPr>
            <a:spLocks noChangeShapeType="1"/>
          </p:cNvSpPr>
          <p:nvPr/>
        </p:nvSpPr>
        <p:spPr bwMode="auto">
          <a:xfrm rot="-5400000">
            <a:off x="957003" y="3363652"/>
            <a:ext cx="3963987" cy="2117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293600" cy="1143000"/>
          </a:xfrm>
        </p:spPr>
        <p:txBody>
          <a:bodyPr/>
          <a:lstStyle/>
          <a:p>
            <a:pPr eaLnBrk="1" hangingPunct="1"/>
            <a:r>
              <a:rPr lang="it-IT" sz="3200" smtClean="0"/>
              <a:t>Percentuale di pazienti europei trattati con ipolipemizzanti che raggiunge l’obiettivo terapeutico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482602" y="5967415"/>
            <a:ext cx="11595100" cy="68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en-US" sz="900" baseline="30000"/>
              <a:t>a</a:t>
            </a:r>
            <a:r>
              <a:rPr lang="en-US" sz="900"/>
              <a:t>National Cholesterol Education Program (NCEP) ATP III (C-LDL&lt;2,6 mmol/l con CHD o rischio equivalente); </a:t>
            </a:r>
            <a:r>
              <a:rPr lang="en-US" sz="900" baseline="30000"/>
              <a:t>b</a:t>
            </a:r>
            <a:r>
              <a:rPr lang="en-US" sz="900"/>
              <a:t> CT&lt;5,2 mmol/l; </a:t>
            </a:r>
            <a:r>
              <a:rPr lang="en-US" sz="900" baseline="30000"/>
              <a:t>c </a:t>
            </a:r>
            <a:r>
              <a:rPr lang="en-US" sz="900"/>
              <a:t>C-LDL &lt;3,0 mmol/l, </a:t>
            </a:r>
            <a:br>
              <a:rPr lang="en-US" sz="900"/>
            </a:br>
            <a:r>
              <a:rPr lang="en-US" sz="900"/>
              <a:t>CT &lt;5,0 mmol/l; </a:t>
            </a:r>
            <a:r>
              <a:rPr lang="en-US" sz="900" baseline="30000"/>
              <a:t>d </a:t>
            </a:r>
            <a:r>
              <a:rPr lang="en-US" sz="900"/>
              <a:t>Determinato dal medico curante in applicazione delle linee guida NCEP ATP III</a:t>
            </a:r>
          </a:p>
          <a:p>
            <a:r>
              <a:rPr lang="en-US" sz="900"/>
              <a:t>CT = Colesterolo totale; LDL = </a:t>
            </a:r>
            <a:r>
              <a:rPr lang="en-US" sz="900" i="1"/>
              <a:t>low-density lipoprotein</a:t>
            </a:r>
            <a:r>
              <a:rPr lang="en-US" sz="900"/>
              <a:t>; CHD (</a:t>
            </a:r>
            <a:r>
              <a:rPr lang="en-US" sz="900" i="1"/>
              <a:t>coronary heart disease</a:t>
            </a:r>
            <a:r>
              <a:rPr lang="en-US" sz="900"/>
              <a:t>) = malattia coronarica</a:t>
            </a:r>
          </a:p>
          <a:p>
            <a:pPr>
              <a:spcBef>
                <a:spcPct val="30000"/>
              </a:spcBef>
            </a:pPr>
            <a:r>
              <a:rPr lang="en-US" sz="900"/>
              <a:t>Tratto da Van Ganse E et al. </a:t>
            </a:r>
            <a:r>
              <a:rPr lang="en-US" sz="900" i="1"/>
              <a:t>Curr Med Res Opin. </a:t>
            </a:r>
            <a:r>
              <a:rPr lang="en-US" sz="900"/>
              <a:t>2005;21:1389–1399.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26533" y="1219203"/>
            <a:ext cx="1156546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Studio</a:t>
            </a:r>
            <a:r>
              <a:rPr lang="en-US" sz="2000" b="1" i="1"/>
              <a:t> Return on Expenditure Achieved for Lipid Therapy (REALITY)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92669" y="4786315"/>
            <a:ext cx="166802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/>
              <a:t>TOTALE (C-LDL o CT)</a:t>
            </a: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592668" y="4516441"/>
            <a:ext cx="2925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/>
              <a:t>UK</a:t>
            </a:r>
            <a:r>
              <a:rPr lang="it-IT" sz="1600" baseline="30000"/>
              <a:t>c</a:t>
            </a: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592667" y="4281491"/>
            <a:ext cx="7310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/>
              <a:t>Svizzera</a:t>
            </a:r>
            <a:r>
              <a:rPr lang="it-IT" sz="1600" baseline="30000"/>
              <a:t>d</a:t>
            </a: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592669" y="4044951"/>
            <a:ext cx="9485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/>
              <a:t>Svezia (CT)</a:t>
            </a:r>
            <a:r>
              <a:rPr lang="it-IT" sz="1600" baseline="30000"/>
              <a:t>c</a:t>
            </a: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592667" y="3808416"/>
            <a:ext cx="6668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/>
              <a:t>Spagna</a:t>
            </a:r>
            <a:r>
              <a:rPr lang="it-IT" sz="1600" baseline="30000"/>
              <a:t>a</a:t>
            </a: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592667" y="3571878"/>
            <a:ext cx="8078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/>
              <a:t>Norvegia</a:t>
            </a:r>
            <a:r>
              <a:rPr lang="it-IT" sz="1600" baseline="30000"/>
              <a:t>c</a:t>
            </a:r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592669" y="3335341"/>
            <a:ext cx="66524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/>
              <a:t>Olanda</a:t>
            </a:r>
            <a:r>
              <a:rPr lang="it-IT" sz="1600" baseline="30000"/>
              <a:t>b</a:t>
            </a:r>
          </a:p>
        </p:txBody>
      </p:sp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609600" y="3124203"/>
            <a:ext cx="121257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/>
              <a:t>Italia (C-LDL)</a:t>
            </a:r>
            <a:r>
              <a:rPr lang="it-IT" sz="1600" baseline="30000"/>
              <a:t>b,c</a:t>
            </a: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609602" y="2895603"/>
            <a:ext cx="95070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/>
              <a:t>Italia (CT)</a:t>
            </a:r>
            <a:r>
              <a:rPr lang="it-IT" sz="1600" baseline="30000"/>
              <a:t>b,c</a:t>
            </a: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592667" y="2625728"/>
            <a:ext cx="8335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/>
              <a:t>Ungheria</a:t>
            </a:r>
            <a:r>
              <a:rPr lang="it-IT" sz="1600" baseline="30000"/>
              <a:t>b</a:t>
            </a: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592669" y="2389191"/>
            <a:ext cx="88325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/>
              <a:t>Germania</a:t>
            </a:r>
            <a:r>
              <a:rPr lang="it-IT" sz="1600" baseline="30000"/>
              <a:t>a</a:t>
            </a:r>
          </a:p>
        </p:txBody>
      </p:sp>
      <p:sp>
        <p:nvSpPr>
          <p:cNvPr id="21520" name="Rectangle 16"/>
          <p:cNvSpPr>
            <a:spLocks noChangeArrowheads="1"/>
          </p:cNvSpPr>
          <p:nvPr/>
        </p:nvSpPr>
        <p:spPr bwMode="auto">
          <a:xfrm>
            <a:off x="592669" y="2152653"/>
            <a:ext cx="71070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/>
              <a:t>Francia</a:t>
            </a:r>
            <a:r>
              <a:rPr lang="it-IT" sz="1600" baseline="30000"/>
              <a:t>a</a:t>
            </a:r>
            <a:r>
              <a:rPr lang="it-IT" sz="1600"/>
              <a:t> </a:t>
            </a:r>
          </a:p>
        </p:txBody>
      </p:sp>
      <p:sp>
        <p:nvSpPr>
          <p:cNvPr id="21521" name="Rectangle 44"/>
          <p:cNvSpPr>
            <a:spLocks noChangeArrowheads="1"/>
          </p:cNvSpPr>
          <p:nvPr/>
        </p:nvSpPr>
        <p:spPr bwMode="auto">
          <a:xfrm>
            <a:off x="3048001" y="5562603"/>
            <a:ext cx="8223251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 b="1"/>
              <a:t>Pazienti che hanno raggiunto l’obiettivo, %</a:t>
            </a:r>
            <a:endParaRPr lang="it-IT" sz="1600"/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3454401" y="2133602"/>
            <a:ext cx="7716518" cy="3343275"/>
            <a:chOff x="1410" y="1345"/>
            <a:chExt cx="3875" cy="2106"/>
          </a:xfrm>
        </p:grpSpPr>
        <p:sp>
          <p:nvSpPr>
            <p:cNvPr id="21523" name="Rectangle 17"/>
            <p:cNvSpPr>
              <a:spLocks noChangeArrowheads="1"/>
            </p:cNvSpPr>
            <p:nvPr/>
          </p:nvSpPr>
          <p:spPr bwMode="auto">
            <a:xfrm>
              <a:off x="1438" y="3035"/>
              <a:ext cx="2575" cy="11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1524" name="Rectangle 18"/>
            <p:cNvSpPr>
              <a:spLocks noChangeArrowheads="1"/>
            </p:cNvSpPr>
            <p:nvPr/>
          </p:nvSpPr>
          <p:spPr bwMode="auto">
            <a:xfrm>
              <a:off x="1438" y="2865"/>
              <a:ext cx="3182" cy="115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1525" name="Rectangle 19"/>
            <p:cNvSpPr>
              <a:spLocks noChangeArrowheads="1"/>
            </p:cNvSpPr>
            <p:nvPr/>
          </p:nvSpPr>
          <p:spPr bwMode="auto">
            <a:xfrm>
              <a:off x="1438" y="2716"/>
              <a:ext cx="2176" cy="115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1526" name="Rectangle 20"/>
            <p:cNvSpPr>
              <a:spLocks noChangeArrowheads="1"/>
            </p:cNvSpPr>
            <p:nvPr/>
          </p:nvSpPr>
          <p:spPr bwMode="auto">
            <a:xfrm>
              <a:off x="1438" y="2567"/>
              <a:ext cx="1892" cy="115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1527" name="Rectangle 21"/>
            <p:cNvSpPr>
              <a:spLocks noChangeArrowheads="1"/>
            </p:cNvSpPr>
            <p:nvPr/>
          </p:nvSpPr>
          <p:spPr bwMode="auto">
            <a:xfrm>
              <a:off x="1438" y="2418"/>
              <a:ext cx="1675" cy="115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1528" name="Rectangle 22"/>
            <p:cNvSpPr>
              <a:spLocks noChangeArrowheads="1"/>
            </p:cNvSpPr>
            <p:nvPr/>
          </p:nvSpPr>
          <p:spPr bwMode="auto">
            <a:xfrm>
              <a:off x="1438" y="2269"/>
              <a:ext cx="2094" cy="115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1529" name="Rectangle 23"/>
            <p:cNvSpPr>
              <a:spLocks noChangeArrowheads="1"/>
            </p:cNvSpPr>
            <p:nvPr/>
          </p:nvSpPr>
          <p:spPr bwMode="auto">
            <a:xfrm>
              <a:off x="1438" y="2120"/>
              <a:ext cx="1921" cy="115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1530" name="Rectangle 24"/>
            <p:cNvSpPr>
              <a:spLocks noChangeArrowheads="1"/>
            </p:cNvSpPr>
            <p:nvPr/>
          </p:nvSpPr>
          <p:spPr bwMode="auto">
            <a:xfrm>
              <a:off x="1438" y="1971"/>
              <a:ext cx="891" cy="115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1531" name="Rectangle 25"/>
            <p:cNvSpPr>
              <a:spLocks noChangeArrowheads="1"/>
            </p:cNvSpPr>
            <p:nvPr/>
          </p:nvSpPr>
          <p:spPr bwMode="auto">
            <a:xfrm>
              <a:off x="1438" y="1822"/>
              <a:ext cx="1781" cy="115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1532" name="Rectangle 26"/>
            <p:cNvSpPr>
              <a:spLocks noChangeArrowheads="1"/>
            </p:cNvSpPr>
            <p:nvPr/>
          </p:nvSpPr>
          <p:spPr bwMode="auto">
            <a:xfrm>
              <a:off x="1438" y="1673"/>
              <a:ext cx="1680" cy="115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1533" name="Rectangle 27"/>
            <p:cNvSpPr>
              <a:spLocks noChangeArrowheads="1"/>
            </p:cNvSpPr>
            <p:nvPr/>
          </p:nvSpPr>
          <p:spPr bwMode="auto">
            <a:xfrm>
              <a:off x="1438" y="1524"/>
              <a:ext cx="1526" cy="115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1534" name="Rectangle 28"/>
            <p:cNvSpPr>
              <a:spLocks noChangeArrowheads="1"/>
            </p:cNvSpPr>
            <p:nvPr/>
          </p:nvSpPr>
          <p:spPr bwMode="auto">
            <a:xfrm>
              <a:off x="1438" y="1375"/>
              <a:ext cx="3495" cy="115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1535" name="Line 29"/>
            <p:cNvSpPr>
              <a:spLocks noChangeShapeType="1"/>
            </p:cNvSpPr>
            <p:nvPr/>
          </p:nvSpPr>
          <p:spPr bwMode="auto">
            <a:xfrm>
              <a:off x="1438" y="3185"/>
              <a:ext cx="3817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1536" name="Line 30"/>
            <p:cNvSpPr>
              <a:spLocks noChangeShapeType="1"/>
            </p:cNvSpPr>
            <p:nvPr/>
          </p:nvSpPr>
          <p:spPr bwMode="auto">
            <a:xfrm flipV="1">
              <a:off x="1438" y="3185"/>
              <a:ext cx="1" cy="5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1537" name="Line 31"/>
            <p:cNvSpPr>
              <a:spLocks noChangeShapeType="1"/>
            </p:cNvSpPr>
            <p:nvPr/>
          </p:nvSpPr>
          <p:spPr bwMode="auto">
            <a:xfrm flipV="1">
              <a:off x="2074" y="3185"/>
              <a:ext cx="1" cy="5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1538" name="Line 32"/>
            <p:cNvSpPr>
              <a:spLocks noChangeShapeType="1"/>
            </p:cNvSpPr>
            <p:nvPr/>
          </p:nvSpPr>
          <p:spPr bwMode="auto">
            <a:xfrm flipV="1">
              <a:off x="2709" y="3185"/>
              <a:ext cx="1" cy="5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1539" name="Line 33"/>
            <p:cNvSpPr>
              <a:spLocks noChangeShapeType="1"/>
            </p:cNvSpPr>
            <p:nvPr/>
          </p:nvSpPr>
          <p:spPr bwMode="auto">
            <a:xfrm flipV="1">
              <a:off x="3349" y="3185"/>
              <a:ext cx="1" cy="5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1540" name="Line 34"/>
            <p:cNvSpPr>
              <a:spLocks noChangeShapeType="1"/>
            </p:cNvSpPr>
            <p:nvPr/>
          </p:nvSpPr>
          <p:spPr bwMode="auto">
            <a:xfrm flipV="1">
              <a:off x="3985" y="3185"/>
              <a:ext cx="1" cy="5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1541" name="Line 35"/>
            <p:cNvSpPr>
              <a:spLocks noChangeShapeType="1"/>
            </p:cNvSpPr>
            <p:nvPr/>
          </p:nvSpPr>
          <p:spPr bwMode="auto">
            <a:xfrm flipV="1">
              <a:off x="4620" y="3185"/>
              <a:ext cx="1" cy="5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1542" name="Line 36"/>
            <p:cNvSpPr>
              <a:spLocks noChangeShapeType="1"/>
            </p:cNvSpPr>
            <p:nvPr/>
          </p:nvSpPr>
          <p:spPr bwMode="auto">
            <a:xfrm flipV="1">
              <a:off x="5255" y="3185"/>
              <a:ext cx="1" cy="5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1543" name="Rectangle 37"/>
            <p:cNvSpPr>
              <a:spLocks noChangeArrowheads="1"/>
            </p:cNvSpPr>
            <p:nvPr/>
          </p:nvSpPr>
          <p:spPr bwMode="auto">
            <a:xfrm>
              <a:off x="1410" y="3315"/>
              <a:ext cx="46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0</a:t>
              </a:r>
            </a:p>
          </p:txBody>
        </p:sp>
        <p:sp>
          <p:nvSpPr>
            <p:cNvPr id="21544" name="Rectangle 38"/>
            <p:cNvSpPr>
              <a:spLocks noChangeArrowheads="1"/>
            </p:cNvSpPr>
            <p:nvPr/>
          </p:nvSpPr>
          <p:spPr bwMode="auto">
            <a:xfrm>
              <a:off x="2011" y="3315"/>
              <a:ext cx="9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10</a:t>
              </a:r>
            </a:p>
          </p:txBody>
        </p:sp>
        <p:sp>
          <p:nvSpPr>
            <p:cNvPr id="21545" name="Rectangle 39"/>
            <p:cNvSpPr>
              <a:spLocks noChangeArrowheads="1"/>
            </p:cNvSpPr>
            <p:nvPr/>
          </p:nvSpPr>
          <p:spPr bwMode="auto">
            <a:xfrm>
              <a:off x="2646" y="3315"/>
              <a:ext cx="9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20</a:t>
              </a:r>
            </a:p>
          </p:txBody>
        </p:sp>
        <p:sp>
          <p:nvSpPr>
            <p:cNvPr id="21546" name="Rectangle 40"/>
            <p:cNvSpPr>
              <a:spLocks noChangeArrowheads="1"/>
            </p:cNvSpPr>
            <p:nvPr/>
          </p:nvSpPr>
          <p:spPr bwMode="auto">
            <a:xfrm>
              <a:off x="3288" y="3315"/>
              <a:ext cx="9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30</a:t>
              </a:r>
            </a:p>
          </p:txBody>
        </p:sp>
        <p:sp>
          <p:nvSpPr>
            <p:cNvPr id="21547" name="Rectangle 41"/>
            <p:cNvSpPr>
              <a:spLocks noChangeArrowheads="1"/>
            </p:cNvSpPr>
            <p:nvPr/>
          </p:nvSpPr>
          <p:spPr bwMode="auto">
            <a:xfrm>
              <a:off x="3923" y="3315"/>
              <a:ext cx="9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40</a:t>
              </a:r>
            </a:p>
          </p:txBody>
        </p:sp>
        <p:sp>
          <p:nvSpPr>
            <p:cNvPr id="21548" name="Rectangle 42"/>
            <p:cNvSpPr>
              <a:spLocks noChangeArrowheads="1"/>
            </p:cNvSpPr>
            <p:nvPr/>
          </p:nvSpPr>
          <p:spPr bwMode="auto">
            <a:xfrm>
              <a:off x="4557" y="3315"/>
              <a:ext cx="9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50</a:t>
              </a:r>
            </a:p>
          </p:txBody>
        </p:sp>
        <p:sp>
          <p:nvSpPr>
            <p:cNvPr id="21549" name="Rectangle 43"/>
            <p:cNvSpPr>
              <a:spLocks noChangeArrowheads="1"/>
            </p:cNvSpPr>
            <p:nvPr/>
          </p:nvSpPr>
          <p:spPr bwMode="auto">
            <a:xfrm>
              <a:off x="5193" y="3315"/>
              <a:ext cx="9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60</a:t>
              </a:r>
            </a:p>
          </p:txBody>
        </p:sp>
        <p:sp>
          <p:nvSpPr>
            <p:cNvPr id="21550" name="Rectangle 45"/>
            <p:cNvSpPr>
              <a:spLocks noChangeArrowheads="1"/>
            </p:cNvSpPr>
            <p:nvPr/>
          </p:nvSpPr>
          <p:spPr bwMode="auto">
            <a:xfrm>
              <a:off x="4951" y="1361"/>
              <a:ext cx="16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54,9</a:t>
              </a:r>
            </a:p>
          </p:txBody>
        </p:sp>
        <p:sp>
          <p:nvSpPr>
            <p:cNvPr id="21551" name="Rectangle 46"/>
            <p:cNvSpPr>
              <a:spLocks noChangeArrowheads="1"/>
            </p:cNvSpPr>
            <p:nvPr/>
          </p:nvSpPr>
          <p:spPr bwMode="auto">
            <a:xfrm>
              <a:off x="2978" y="1517"/>
              <a:ext cx="9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24</a:t>
              </a:r>
            </a:p>
          </p:txBody>
        </p:sp>
        <p:sp>
          <p:nvSpPr>
            <p:cNvPr id="21552" name="Rectangle 47"/>
            <p:cNvSpPr>
              <a:spLocks noChangeArrowheads="1"/>
            </p:cNvSpPr>
            <p:nvPr/>
          </p:nvSpPr>
          <p:spPr bwMode="auto">
            <a:xfrm>
              <a:off x="3129" y="1661"/>
              <a:ext cx="16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26,4</a:t>
              </a:r>
            </a:p>
          </p:txBody>
        </p:sp>
        <p:sp>
          <p:nvSpPr>
            <p:cNvPr id="21553" name="Rectangle 48"/>
            <p:cNvSpPr>
              <a:spLocks noChangeArrowheads="1"/>
            </p:cNvSpPr>
            <p:nvPr/>
          </p:nvSpPr>
          <p:spPr bwMode="auto">
            <a:xfrm>
              <a:off x="3231" y="1809"/>
              <a:ext cx="9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28</a:t>
              </a:r>
            </a:p>
          </p:txBody>
        </p:sp>
        <p:sp>
          <p:nvSpPr>
            <p:cNvPr id="21554" name="Rectangle 49"/>
            <p:cNvSpPr>
              <a:spLocks noChangeArrowheads="1"/>
            </p:cNvSpPr>
            <p:nvPr/>
          </p:nvSpPr>
          <p:spPr bwMode="auto">
            <a:xfrm>
              <a:off x="2343" y="1959"/>
              <a:ext cx="9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14</a:t>
              </a:r>
            </a:p>
          </p:txBody>
        </p:sp>
        <p:sp>
          <p:nvSpPr>
            <p:cNvPr id="21555" name="Rectangle 50"/>
            <p:cNvSpPr>
              <a:spLocks noChangeArrowheads="1"/>
            </p:cNvSpPr>
            <p:nvPr/>
          </p:nvSpPr>
          <p:spPr bwMode="auto">
            <a:xfrm>
              <a:off x="3369" y="2107"/>
              <a:ext cx="16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30,2</a:t>
              </a:r>
            </a:p>
          </p:txBody>
        </p:sp>
        <p:sp>
          <p:nvSpPr>
            <p:cNvPr id="21556" name="Rectangle 51"/>
            <p:cNvSpPr>
              <a:spLocks noChangeArrowheads="1"/>
            </p:cNvSpPr>
            <p:nvPr/>
          </p:nvSpPr>
          <p:spPr bwMode="auto">
            <a:xfrm>
              <a:off x="3542" y="2256"/>
              <a:ext cx="16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32,9</a:t>
              </a:r>
            </a:p>
          </p:txBody>
        </p:sp>
        <p:sp>
          <p:nvSpPr>
            <p:cNvPr id="21557" name="Rectangle 52"/>
            <p:cNvSpPr>
              <a:spLocks noChangeArrowheads="1"/>
            </p:cNvSpPr>
            <p:nvPr/>
          </p:nvSpPr>
          <p:spPr bwMode="auto">
            <a:xfrm>
              <a:off x="3126" y="2409"/>
              <a:ext cx="16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26,3</a:t>
              </a:r>
            </a:p>
          </p:txBody>
        </p:sp>
        <p:sp>
          <p:nvSpPr>
            <p:cNvPr id="21558" name="Rectangle 53"/>
            <p:cNvSpPr>
              <a:spLocks noChangeArrowheads="1"/>
            </p:cNvSpPr>
            <p:nvPr/>
          </p:nvSpPr>
          <p:spPr bwMode="auto">
            <a:xfrm>
              <a:off x="3341" y="2556"/>
              <a:ext cx="16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29,7</a:t>
              </a:r>
            </a:p>
          </p:txBody>
        </p:sp>
        <p:sp>
          <p:nvSpPr>
            <p:cNvPr id="21559" name="Rectangle 54"/>
            <p:cNvSpPr>
              <a:spLocks noChangeArrowheads="1"/>
            </p:cNvSpPr>
            <p:nvPr/>
          </p:nvSpPr>
          <p:spPr bwMode="auto">
            <a:xfrm>
              <a:off x="3622" y="2706"/>
              <a:ext cx="16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34,2</a:t>
              </a:r>
            </a:p>
          </p:txBody>
        </p:sp>
        <p:sp>
          <p:nvSpPr>
            <p:cNvPr id="21560" name="Rectangle 55"/>
            <p:cNvSpPr>
              <a:spLocks noChangeArrowheads="1"/>
            </p:cNvSpPr>
            <p:nvPr/>
          </p:nvSpPr>
          <p:spPr bwMode="auto">
            <a:xfrm>
              <a:off x="4634" y="2854"/>
              <a:ext cx="9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50</a:t>
              </a:r>
            </a:p>
          </p:txBody>
        </p:sp>
        <p:sp>
          <p:nvSpPr>
            <p:cNvPr id="21561" name="Rectangle 56"/>
            <p:cNvSpPr>
              <a:spLocks noChangeArrowheads="1"/>
            </p:cNvSpPr>
            <p:nvPr/>
          </p:nvSpPr>
          <p:spPr bwMode="auto">
            <a:xfrm>
              <a:off x="4023" y="3025"/>
              <a:ext cx="16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40,5</a:t>
              </a:r>
            </a:p>
          </p:txBody>
        </p:sp>
        <p:sp>
          <p:nvSpPr>
            <p:cNvPr id="21562" name="Line 57"/>
            <p:cNvSpPr>
              <a:spLocks noChangeShapeType="1"/>
            </p:cNvSpPr>
            <p:nvPr/>
          </p:nvSpPr>
          <p:spPr bwMode="auto">
            <a:xfrm>
              <a:off x="1438" y="1345"/>
              <a:ext cx="1" cy="184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16"/>
          <p:cNvSpPr>
            <a:spLocks noGrp="1" noChangeArrowheads="1"/>
          </p:cNvSpPr>
          <p:nvPr>
            <p:ph type="title"/>
          </p:nvPr>
        </p:nvSpPr>
        <p:spPr>
          <a:xfrm>
            <a:off x="914400" y="-142875"/>
            <a:ext cx="10363200" cy="1143000"/>
          </a:xfrm>
        </p:spPr>
        <p:txBody>
          <a:bodyPr>
            <a:normAutofit fontScale="90000"/>
          </a:bodyPr>
          <a:lstStyle/>
          <a:p>
            <a:r>
              <a:rPr lang="it-IT" sz="3600" smtClean="0"/>
              <a:t>Farmacoutilizzazione delle statine nella pratica clinica: </a:t>
            </a:r>
            <a:r>
              <a:rPr lang="it-IT" sz="3600" smtClean="0">
                <a:latin typeface="Arial" pitchFamily="34" charset="0"/>
              </a:rPr>
              <a:t>esperienza italiana</a:t>
            </a:r>
            <a:endParaRPr lang="it-IT" sz="3600" noProof="1" smtClean="0">
              <a:latin typeface="Arial" pitchFamily="34" charset="0"/>
            </a:endParaRPr>
          </a:p>
        </p:txBody>
      </p:sp>
      <p:sp>
        <p:nvSpPr>
          <p:cNvPr id="22531" name="Rectangle 709"/>
          <p:cNvSpPr>
            <a:spLocks noChangeArrowheads="1"/>
          </p:cNvSpPr>
          <p:nvPr/>
        </p:nvSpPr>
        <p:spPr bwMode="auto">
          <a:xfrm>
            <a:off x="996951" y="6035676"/>
            <a:ext cx="158749" cy="119063"/>
          </a:xfrm>
          <a:prstGeom prst="rect">
            <a:avLst/>
          </a:prstGeom>
          <a:solidFill>
            <a:srgbClr val="FF9933"/>
          </a:solidFill>
          <a:ln w="12700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2532" name="Rectangle 710"/>
          <p:cNvSpPr>
            <a:spLocks noChangeArrowheads="1"/>
          </p:cNvSpPr>
          <p:nvPr/>
        </p:nvSpPr>
        <p:spPr bwMode="auto">
          <a:xfrm>
            <a:off x="1250952" y="5989639"/>
            <a:ext cx="47540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it-IT" sz="1400">
                <a:cs typeface="Arial" pitchFamily="34" charset="0"/>
              </a:rPr>
              <a:t>Percentuli di pazienti con o</a:t>
            </a:r>
            <a:r>
              <a:rPr lang="it-IT" sz="1400" noProof="1">
                <a:cs typeface="Arial" pitchFamily="34" charset="0"/>
              </a:rPr>
              <a:t>biettivo raggiunto</a:t>
            </a:r>
            <a:endParaRPr lang="it-IT" sz="2000" noProof="1">
              <a:cs typeface="Arial" pitchFamily="34" charset="0"/>
            </a:endParaRPr>
          </a:p>
        </p:txBody>
      </p:sp>
      <p:sp>
        <p:nvSpPr>
          <p:cNvPr id="22533" name="Rectangle 712"/>
          <p:cNvSpPr>
            <a:spLocks noChangeArrowheads="1"/>
          </p:cNvSpPr>
          <p:nvPr/>
        </p:nvSpPr>
        <p:spPr bwMode="auto">
          <a:xfrm>
            <a:off x="6100234" y="6035676"/>
            <a:ext cx="158751" cy="119063"/>
          </a:xfrm>
          <a:prstGeom prst="rect">
            <a:avLst/>
          </a:prstGeom>
          <a:solidFill>
            <a:schemeClr val="hlink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2534" name="Rectangle 713"/>
          <p:cNvSpPr>
            <a:spLocks noChangeArrowheads="1"/>
          </p:cNvSpPr>
          <p:nvPr/>
        </p:nvSpPr>
        <p:spPr bwMode="auto">
          <a:xfrm>
            <a:off x="6371167" y="5989639"/>
            <a:ext cx="367972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400">
                <a:cs typeface="Arial" pitchFamily="34" charset="0"/>
              </a:rPr>
              <a:t>Percentuali di pazienti con o</a:t>
            </a:r>
            <a:r>
              <a:rPr lang="it-IT" sz="1400" noProof="1">
                <a:cs typeface="Arial" pitchFamily="34" charset="0"/>
              </a:rPr>
              <a:t>biettivo non raggiunto</a:t>
            </a:r>
            <a:endParaRPr lang="it-IT" sz="2000" noProof="1">
              <a:cs typeface="Arial" pitchFamily="34" charset="0"/>
            </a:endParaRPr>
          </a:p>
        </p:txBody>
      </p:sp>
      <p:sp>
        <p:nvSpPr>
          <p:cNvPr id="22535" name="Text Box 714"/>
          <p:cNvSpPr txBox="1">
            <a:spLocks noChangeArrowheads="1"/>
          </p:cNvSpPr>
          <p:nvPr/>
        </p:nvSpPr>
        <p:spPr bwMode="auto">
          <a:xfrm>
            <a:off x="1608667" y="1166814"/>
            <a:ext cx="10282767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sz="2000" i="1">
                <a:cs typeface="Arial" pitchFamily="34" charset="0"/>
              </a:rPr>
              <a:t>Percentuali di raggiungimento dell’obiettivo terapeutico* registrate nei pazienti trattati con statine e suddivise per patologia</a:t>
            </a:r>
            <a:endParaRPr lang="it-IT" sz="2000" i="1" noProof="1">
              <a:cs typeface="Arial" pitchFamily="34" charset="0"/>
            </a:endParaRPr>
          </a:p>
        </p:txBody>
      </p:sp>
      <p:sp>
        <p:nvSpPr>
          <p:cNvPr id="22536" name="Rectangle 715"/>
          <p:cNvSpPr>
            <a:spLocks noChangeArrowheads="1"/>
          </p:cNvSpPr>
          <p:nvPr/>
        </p:nvSpPr>
        <p:spPr bwMode="auto">
          <a:xfrm>
            <a:off x="594784" y="6253164"/>
            <a:ext cx="10835216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r>
              <a:rPr lang="it-IT" altLang="it-IT" sz="1200"/>
              <a:t>*Colesterolo Totale &lt;190 mg/dl</a:t>
            </a:r>
          </a:p>
          <a:p>
            <a:r>
              <a:rPr lang="it-IT" altLang="it-IT" sz="1100"/>
              <a:t>Tratta da Di Martino  M et al. Farmacoeconomia e percorsi terapeutici 2003, 1 (suppl. 1): 15-23.</a:t>
            </a:r>
          </a:p>
        </p:txBody>
      </p:sp>
      <p:sp>
        <p:nvSpPr>
          <p:cNvPr id="22537" name="Freeform 12"/>
          <p:cNvSpPr>
            <a:spLocks/>
          </p:cNvSpPr>
          <p:nvPr/>
        </p:nvSpPr>
        <p:spPr bwMode="auto">
          <a:xfrm>
            <a:off x="2709334" y="2070101"/>
            <a:ext cx="2117" cy="3362325"/>
          </a:xfrm>
          <a:custGeom>
            <a:avLst/>
            <a:gdLst>
              <a:gd name="T0" fmla="*/ 0 w 1"/>
              <a:gd name="T1" fmla="*/ 2147483647 h 2118"/>
              <a:gd name="T2" fmla="*/ 0 w 1"/>
              <a:gd name="T3" fmla="*/ 0 h 2118"/>
              <a:gd name="T4" fmla="*/ 0 w 1"/>
              <a:gd name="T5" fmla="*/ 2147483647 h 2118"/>
              <a:gd name="T6" fmla="*/ 0 60000 65536"/>
              <a:gd name="T7" fmla="*/ 0 60000 65536"/>
              <a:gd name="T8" fmla="*/ 0 60000 65536"/>
              <a:gd name="T9" fmla="*/ 0 w 1"/>
              <a:gd name="T10" fmla="*/ 0 h 2118"/>
              <a:gd name="T11" fmla="*/ 1 w 1"/>
              <a:gd name="T12" fmla="*/ 2118 h 21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" h="2118">
                <a:moveTo>
                  <a:pt x="0" y="2118"/>
                </a:moveTo>
                <a:lnTo>
                  <a:pt x="0" y="0"/>
                </a:lnTo>
                <a:lnTo>
                  <a:pt x="0" y="2118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2538" name="Rectangle 131"/>
          <p:cNvSpPr>
            <a:spLocks noChangeArrowheads="1"/>
          </p:cNvSpPr>
          <p:nvPr/>
        </p:nvSpPr>
        <p:spPr bwMode="auto">
          <a:xfrm>
            <a:off x="2940051" y="4114801"/>
            <a:ext cx="383116" cy="1319213"/>
          </a:xfrm>
          <a:prstGeom prst="rect">
            <a:avLst/>
          </a:prstGeom>
          <a:solidFill>
            <a:srgbClr val="FF9933"/>
          </a:solidFill>
          <a:ln w="12700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2539" name="Rectangle 144"/>
          <p:cNvSpPr>
            <a:spLocks noChangeArrowheads="1"/>
          </p:cNvSpPr>
          <p:nvPr/>
        </p:nvSpPr>
        <p:spPr bwMode="auto">
          <a:xfrm>
            <a:off x="3344334" y="3422651"/>
            <a:ext cx="385233" cy="2011363"/>
          </a:xfrm>
          <a:prstGeom prst="rect">
            <a:avLst/>
          </a:prstGeom>
          <a:solidFill>
            <a:schemeClr val="hlink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2540" name="Rectangle 147"/>
          <p:cNvSpPr>
            <a:spLocks noChangeArrowheads="1"/>
          </p:cNvSpPr>
          <p:nvPr/>
        </p:nvSpPr>
        <p:spPr bwMode="auto">
          <a:xfrm>
            <a:off x="2800351" y="3849689"/>
            <a:ext cx="32220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it-IT" sz="1400" b="1" noProof="1">
                <a:cs typeface="Arial" pitchFamily="34" charset="0"/>
              </a:rPr>
              <a:t>39.7</a:t>
            </a:r>
          </a:p>
        </p:txBody>
      </p:sp>
      <p:sp>
        <p:nvSpPr>
          <p:cNvPr id="22541" name="Rectangle 148"/>
          <p:cNvSpPr>
            <a:spLocks noChangeArrowheads="1"/>
          </p:cNvSpPr>
          <p:nvPr/>
        </p:nvSpPr>
        <p:spPr bwMode="auto">
          <a:xfrm>
            <a:off x="3380318" y="3157539"/>
            <a:ext cx="32220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it-IT" sz="1400" b="1" noProof="1">
                <a:cs typeface="Arial" pitchFamily="34" charset="0"/>
              </a:rPr>
              <a:t>60.3</a:t>
            </a:r>
          </a:p>
        </p:txBody>
      </p:sp>
      <p:sp>
        <p:nvSpPr>
          <p:cNvPr id="22542" name="Rectangle 250"/>
          <p:cNvSpPr>
            <a:spLocks noChangeArrowheads="1"/>
          </p:cNvSpPr>
          <p:nvPr/>
        </p:nvSpPr>
        <p:spPr bwMode="auto">
          <a:xfrm>
            <a:off x="4246034" y="4791075"/>
            <a:ext cx="385233" cy="642938"/>
          </a:xfrm>
          <a:prstGeom prst="rect">
            <a:avLst/>
          </a:prstGeom>
          <a:solidFill>
            <a:srgbClr val="FF9933"/>
          </a:solidFill>
          <a:ln w="12700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2543" name="Freeform 264"/>
          <p:cNvSpPr>
            <a:spLocks/>
          </p:cNvSpPr>
          <p:nvPr/>
        </p:nvSpPr>
        <p:spPr bwMode="auto">
          <a:xfrm>
            <a:off x="4641851" y="2747963"/>
            <a:ext cx="404283" cy="2686050"/>
          </a:xfrm>
          <a:custGeom>
            <a:avLst/>
            <a:gdLst>
              <a:gd name="T0" fmla="*/ 0 w 191"/>
              <a:gd name="T1" fmla="*/ 2147483647 h 1692"/>
              <a:gd name="T2" fmla="*/ 0 w 191"/>
              <a:gd name="T3" fmla="*/ 0 h 1692"/>
              <a:gd name="T4" fmla="*/ 2147483647 w 191"/>
              <a:gd name="T5" fmla="*/ 0 h 1692"/>
              <a:gd name="T6" fmla="*/ 2147483647 w 191"/>
              <a:gd name="T7" fmla="*/ 2147483647 h 1692"/>
              <a:gd name="T8" fmla="*/ 0 w 191"/>
              <a:gd name="T9" fmla="*/ 2147483647 h 1692"/>
              <a:gd name="T10" fmla="*/ 0 w 191"/>
              <a:gd name="T11" fmla="*/ 2147483647 h 16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1"/>
              <a:gd name="T19" fmla="*/ 0 h 1692"/>
              <a:gd name="T20" fmla="*/ 191 w 191"/>
              <a:gd name="T21" fmla="*/ 1692 h 16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1" h="1692">
                <a:moveTo>
                  <a:pt x="0" y="1692"/>
                </a:moveTo>
                <a:lnTo>
                  <a:pt x="0" y="0"/>
                </a:lnTo>
                <a:lnTo>
                  <a:pt x="191" y="0"/>
                </a:lnTo>
                <a:lnTo>
                  <a:pt x="191" y="1692"/>
                </a:lnTo>
                <a:lnTo>
                  <a:pt x="0" y="1692"/>
                </a:lnTo>
                <a:close/>
              </a:path>
            </a:pathLst>
          </a:cu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2544" name="Rectangle 268"/>
          <p:cNvSpPr>
            <a:spLocks noChangeArrowheads="1"/>
          </p:cNvSpPr>
          <p:nvPr/>
        </p:nvSpPr>
        <p:spPr bwMode="auto">
          <a:xfrm>
            <a:off x="4083051" y="4492626"/>
            <a:ext cx="32220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it-IT" sz="1400" b="1" noProof="1">
                <a:cs typeface="Arial" pitchFamily="34" charset="0"/>
              </a:rPr>
              <a:t>20.0</a:t>
            </a:r>
          </a:p>
        </p:txBody>
      </p:sp>
      <p:sp>
        <p:nvSpPr>
          <p:cNvPr id="22545" name="Rectangle 269"/>
          <p:cNvSpPr>
            <a:spLocks noChangeArrowheads="1"/>
          </p:cNvSpPr>
          <p:nvPr/>
        </p:nvSpPr>
        <p:spPr bwMode="auto">
          <a:xfrm>
            <a:off x="4665134" y="2463801"/>
            <a:ext cx="32220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it-IT" sz="1400" b="1" noProof="1">
                <a:cs typeface="Arial" pitchFamily="34" charset="0"/>
              </a:rPr>
              <a:t>80.0</a:t>
            </a:r>
          </a:p>
        </p:txBody>
      </p:sp>
      <p:sp>
        <p:nvSpPr>
          <p:cNvPr id="22546" name="Rectangle 387"/>
          <p:cNvSpPr>
            <a:spLocks noChangeArrowheads="1"/>
          </p:cNvSpPr>
          <p:nvPr/>
        </p:nvSpPr>
        <p:spPr bwMode="auto">
          <a:xfrm>
            <a:off x="5530852" y="3692525"/>
            <a:ext cx="385233" cy="1741488"/>
          </a:xfrm>
          <a:prstGeom prst="rect">
            <a:avLst/>
          </a:prstGeom>
          <a:solidFill>
            <a:srgbClr val="FF9933"/>
          </a:solidFill>
          <a:ln w="12700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2547" name="Rectangle 400"/>
          <p:cNvSpPr>
            <a:spLocks noChangeArrowheads="1"/>
          </p:cNvSpPr>
          <p:nvPr/>
        </p:nvSpPr>
        <p:spPr bwMode="auto">
          <a:xfrm>
            <a:off x="5937251" y="3844925"/>
            <a:ext cx="383116" cy="1589088"/>
          </a:xfrm>
          <a:prstGeom prst="rect">
            <a:avLst/>
          </a:prstGeom>
          <a:solidFill>
            <a:schemeClr val="hlink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2548" name="Rectangle 403"/>
          <p:cNvSpPr>
            <a:spLocks noChangeArrowheads="1"/>
          </p:cNvSpPr>
          <p:nvPr/>
        </p:nvSpPr>
        <p:spPr bwMode="auto">
          <a:xfrm>
            <a:off x="5564718" y="3376614"/>
            <a:ext cx="32220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it-IT" sz="1400" b="1" noProof="1">
                <a:cs typeface="Arial" pitchFamily="34" charset="0"/>
              </a:rPr>
              <a:t>52.3</a:t>
            </a:r>
          </a:p>
        </p:txBody>
      </p:sp>
      <p:sp>
        <p:nvSpPr>
          <p:cNvPr id="22549" name="Rectangle 404"/>
          <p:cNvSpPr>
            <a:spLocks noChangeArrowheads="1"/>
          </p:cNvSpPr>
          <p:nvPr/>
        </p:nvSpPr>
        <p:spPr bwMode="auto">
          <a:xfrm>
            <a:off x="6043085" y="3595689"/>
            <a:ext cx="32220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it-IT" sz="1400" b="1" noProof="1">
                <a:cs typeface="Arial" pitchFamily="34" charset="0"/>
              </a:rPr>
              <a:t>47.7</a:t>
            </a:r>
          </a:p>
        </p:txBody>
      </p:sp>
      <p:sp>
        <p:nvSpPr>
          <p:cNvPr id="22550" name="Rectangle 458"/>
          <p:cNvSpPr>
            <a:spLocks noChangeArrowheads="1"/>
          </p:cNvSpPr>
          <p:nvPr/>
        </p:nvSpPr>
        <p:spPr bwMode="auto">
          <a:xfrm>
            <a:off x="6836834" y="5197475"/>
            <a:ext cx="385233" cy="236538"/>
          </a:xfrm>
          <a:prstGeom prst="rect">
            <a:avLst/>
          </a:prstGeom>
          <a:solidFill>
            <a:srgbClr val="FF9933"/>
          </a:solidFill>
          <a:ln w="12700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2551" name="Rectangle 471"/>
          <p:cNvSpPr>
            <a:spLocks noChangeArrowheads="1"/>
          </p:cNvSpPr>
          <p:nvPr/>
        </p:nvSpPr>
        <p:spPr bwMode="auto">
          <a:xfrm>
            <a:off x="7243234" y="2341563"/>
            <a:ext cx="385233" cy="309245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2552" name="Rectangle 474"/>
          <p:cNvSpPr>
            <a:spLocks noChangeArrowheads="1"/>
          </p:cNvSpPr>
          <p:nvPr/>
        </p:nvSpPr>
        <p:spPr bwMode="auto">
          <a:xfrm>
            <a:off x="6805084" y="4881564"/>
            <a:ext cx="23083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it-IT" sz="1400" b="1" noProof="1">
                <a:cs typeface="Arial" pitchFamily="34" charset="0"/>
              </a:rPr>
              <a:t>7.8</a:t>
            </a:r>
          </a:p>
        </p:txBody>
      </p:sp>
      <p:sp>
        <p:nvSpPr>
          <p:cNvPr id="22553" name="Rectangle 475"/>
          <p:cNvSpPr>
            <a:spLocks noChangeArrowheads="1"/>
          </p:cNvSpPr>
          <p:nvPr/>
        </p:nvSpPr>
        <p:spPr bwMode="auto">
          <a:xfrm>
            <a:off x="7255934" y="2058989"/>
            <a:ext cx="32220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it-IT" sz="1400" b="1" noProof="1">
                <a:cs typeface="Arial" pitchFamily="34" charset="0"/>
              </a:rPr>
              <a:t>92.2</a:t>
            </a:r>
          </a:p>
        </p:txBody>
      </p:sp>
      <p:sp>
        <p:nvSpPr>
          <p:cNvPr id="22554" name="Rectangle 561"/>
          <p:cNvSpPr>
            <a:spLocks noChangeArrowheads="1"/>
          </p:cNvSpPr>
          <p:nvPr/>
        </p:nvSpPr>
        <p:spPr bwMode="auto">
          <a:xfrm>
            <a:off x="8121651" y="4960939"/>
            <a:ext cx="385233" cy="473075"/>
          </a:xfrm>
          <a:prstGeom prst="rect">
            <a:avLst/>
          </a:prstGeom>
          <a:solidFill>
            <a:srgbClr val="FF9933"/>
          </a:solidFill>
          <a:ln w="12700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2555" name="Rectangle 574"/>
          <p:cNvSpPr>
            <a:spLocks noChangeArrowheads="1"/>
          </p:cNvSpPr>
          <p:nvPr/>
        </p:nvSpPr>
        <p:spPr bwMode="auto">
          <a:xfrm>
            <a:off x="8528051" y="2578100"/>
            <a:ext cx="383116" cy="2855913"/>
          </a:xfrm>
          <a:prstGeom prst="rect">
            <a:avLst/>
          </a:prstGeom>
          <a:solidFill>
            <a:schemeClr val="hlink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2556" name="Rectangle 577"/>
          <p:cNvSpPr>
            <a:spLocks noChangeArrowheads="1"/>
          </p:cNvSpPr>
          <p:nvPr/>
        </p:nvSpPr>
        <p:spPr bwMode="auto">
          <a:xfrm>
            <a:off x="7958667" y="4678364"/>
            <a:ext cx="32220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it-IT" sz="1400" b="1" noProof="1">
                <a:cs typeface="Arial" pitchFamily="34" charset="0"/>
              </a:rPr>
              <a:t>14.7</a:t>
            </a:r>
          </a:p>
        </p:txBody>
      </p:sp>
      <p:sp>
        <p:nvSpPr>
          <p:cNvPr id="22557" name="Rectangle 578"/>
          <p:cNvSpPr>
            <a:spLocks noChangeArrowheads="1"/>
          </p:cNvSpPr>
          <p:nvPr/>
        </p:nvSpPr>
        <p:spPr bwMode="auto">
          <a:xfrm>
            <a:off x="8517467" y="2295526"/>
            <a:ext cx="32220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it-IT" sz="1400" b="1" noProof="1">
                <a:cs typeface="Arial" pitchFamily="34" charset="0"/>
              </a:rPr>
              <a:t>85.3</a:t>
            </a:r>
          </a:p>
        </p:txBody>
      </p:sp>
      <p:sp>
        <p:nvSpPr>
          <p:cNvPr id="22558" name="Rectangle 664"/>
          <p:cNvSpPr>
            <a:spLocks noChangeArrowheads="1"/>
          </p:cNvSpPr>
          <p:nvPr/>
        </p:nvSpPr>
        <p:spPr bwMode="auto">
          <a:xfrm>
            <a:off x="9429751" y="4976813"/>
            <a:ext cx="383116" cy="457200"/>
          </a:xfrm>
          <a:prstGeom prst="rect">
            <a:avLst/>
          </a:prstGeom>
          <a:solidFill>
            <a:srgbClr val="FF9933"/>
          </a:solidFill>
          <a:ln w="12700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2559" name="Rectangle 679"/>
          <p:cNvSpPr>
            <a:spLocks noChangeArrowheads="1"/>
          </p:cNvSpPr>
          <p:nvPr/>
        </p:nvSpPr>
        <p:spPr bwMode="auto">
          <a:xfrm>
            <a:off x="9834034" y="2578100"/>
            <a:ext cx="361951" cy="2855913"/>
          </a:xfrm>
          <a:prstGeom prst="rect">
            <a:avLst/>
          </a:prstGeom>
          <a:solidFill>
            <a:schemeClr val="hlink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2560" name="Rectangle 682"/>
          <p:cNvSpPr>
            <a:spLocks noChangeArrowheads="1"/>
          </p:cNvSpPr>
          <p:nvPr/>
        </p:nvSpPr>
        <p:spPr bwMode="auto">
          <a:xfrm>
            <a:off x="9243485" y="4694239"/>
            <a:ext cx="32220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it-IT" sz="1400" b="1" noProof="1">
                <a:cs typeface="Arial" pitchFamily="34" charset="0"/>
              </a:rPr>
              <a:t>14.5</a:t>
            </a:r>
          </a:p>
        </p:txBody>
      </p:sp>
      <p:sp>
        <p:nvSpPr>
          <p:cNvPr id="22561" name="Rectangle 683"/>
          <p:cNvSpPr>
            <a:spLocks noChangeArrowheads="1"/>
          </p:cNvSpPr>
          <p:nvPr/>
        </p:nvSpPr>
        <p:spPr bwMode="auto">
          <a:xfrm>
            <a:off x="9823451" y="2278064"/>
            <a:ext cx="32220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it-IT" sz="1400" b="1" noProof="1">
                <a:cs typeface="Arial" pitchFamily="34" charset="0"/>
              </a:rPr>
              <a:t>85.5</a:t>
            </a:r>
          </a:p>
        </p:txBody>
      </p:sp>
      <p:sp>
        <p:nvSpPr>
          <p:cNvPr id="22562" name="Rectangle 684"/>
          <p:cNvSpPr>
            <a:spLocks noChangeArrowheads="1"/>
          </p:cNvSpPr>
          <p:nvPr/>
        </p:nvSpPr>
        <p:spPr bwMode="auto">
          <a:xfrm>
            <a:off x="2514248" y="5311776"/>
            <a:ext cx="9137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it-IT" sz="1400" noProof="1">
                <a:cs typeface="Arial" pitchFamily="34" charset="0"/>
              </a:rPr>
              <a:t>0</a:t>
            </a:r>
          </a:p>
        </p:txBody>
      </p:sp>
      <p:sp>
        <p:nvSpPr>
          <p:cNvPr id="22563" name="Rectangle 685"/>
          <p:cNvSpPr>
            <a:spLocks noChangeArrowheads="1"/>
          </p:cNvSpPr>
          <p:nvPr/>
        </p:nvSpPr>
        <p:spPr bwMode="auto">
          <a:xfrm>
            <a:off x="2416525" y="4991101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it-IT" sz="1400" noProof="1">
                <a:cs typeface="Arial" pitchFamily="34" charset="0"/>
              </a:rPr>
              <a:t>10</a:t>
            </a:r>
          </a:p>
        </p:txBody>
      </p:sp>
      <p:sp>
        <p:nvSpPr>
          <p:cNvPr id="22564" name="Rectangle 686"/>
          <p:cNvSpPr>
            <a:spLocks noChangeArrowheads="1"/>
          </p:cNvSpPr>
          <p:nvPr/>
        </p:nvSpPr>
        <p:spPr bwMode="auto">
          <a:xfrm>
            <a:off x="2416525" y="4652964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it-IT" sz="1400" noProof="1">
                <a:cs typeface="Arial" pitchFamily="34" charset="0"/>
              </a:rPr>
              <a:t>20</a:t>
            </a:r>
          </a:p>
        </p:txBody>
      </p:sp>
      <p:sp>
        <p:nvSpPr>
          <p:cNvPr id="22565" name="Rectangle 687"/>
          <p:cNvSpPr>
            <a:spLocks noChangeArrowheads="1"/>
          </p:cNvSpPr>
          <p:nvPr/>
        </p:nvSpPr>
        <p:spPr bwMode="auto">
          <a:xfrm>
            <a:off x="2416525" y="4314826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it-IT" sz="1400" noProof="1">
                <a:cs typeface="Arial" pitchFamily="34" charset="0"/>
              </a:rPr>
              <a:t>30</a:t>
            </a:r>
          </a:p>
        </p:txBody>
      </p:sp>
      <p:sp>
        <p:nvSpPr>
          <p:cNvPr id="22566" name="Rectangle 688"/>
          <p:cNvSpPr>
            <a:spLocks noChangeArrowheads="1"/>
          </p:cNvSpPr>
          <p:nvPr/>
        </p:nvSpPr>
        <p:spPr bwMode="auto">
          <a:xfrm>
            <a:off x="2416525" y="3976688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it-IT" sz="1400" noProof="1">
                <a:cs typeface="Arial" pitchFamily="34" charset="0"/>
              </a:rPr>
              <a:t>40</a:t>
            </a:r>
          </a:p>
        </p:txBody>
      </p:sp>
      <p:sp>
        <p:nvSpPr>
          <p:cNvPr id="22567" name="Rectangle 689"/>
          <p:cNvSpPr>
            <a:spLocks noChangeArrowheads="1"/>
          </p:cNvSpPr>
          <p:nvPr/>
        </p:nvSpPr>
        <p:spPr bwMode="auto">
          <a:xfrm>
            <a:off x="2416525" y="3638551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it-IT" sz="1400" noProof="1">
                <a:cs typeface="Arial" pitchFamily="34" charset="0"/>
              </a:rPr>
              <a:t>50</a:t>
            </a:r>
          </a:p>
        </p:txBody>
      </p:sp>
      <p:sp>
        <p:nvSpPr>
          <p:cNvPr id="22568" name="Rectangle 690"/>
          <p:cNvSpPr>
            <a:spLocks noChangeArrowheads="1"/>
          </p:cNvSpPr>
          <p:nvPr/>
        </p:nvSpPr>
        <p:spPr bwMode="auto">
          <a:xfrm>
            <a:off x="2416525" y="3300414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it-IT" sz="1400" noProof="1">
                <a:cs typeface="Arial" pitchFamily="34" charset="0"/>
              </a:rPr>
              <a:t>60</a:t>
            </a:r>
          </a:p>
        </p:txBody>
      </p:sp>
      <p:sp>
        <p:nvSpPr>
          <p:cNvPr id="22569" name="Rectangle 691"/>
          <p:cNvSpPr>
            <a:spLocks noChangeArrowheads="1"/>
          </p:cNvSpPr>
          <p:nvPr/>
        </p:nvSpPr>
        <p:spPr bwMode="auto">
          <a:xfrm>
            <a:off x="2416525" y="2962276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it-IT" sz="1400" noProof="1">
                <a:cs typeface="Arial" pitchFamily="34" charset="0"/>
              </a:rPr>
              <a:t>70</a:t>
            </a:r>
          </a:p>
        </p:txBody>
      </p:sp>
      <p:sp>
        <p:nvSpPr>
          <p:cNvPr id="22570" name="Rectangle 692"/>
          <p:cNvSpPr>
            <a:spLocks noChangeArrowheads="1"/>
          </p:cNvSpPr>
          <p:nvPr/>
        </p:nvSpPr>
        <p:spPr bwMode="auto">
          <a:xfrm>
            <a:off x="2416525" y="2624139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it-IT" sz="1400" noProof="1">
                <a:cs typeface="Arial" pitchFamily="34" charset="0"/>
              </a:rPr>
              <a:t>80</a:t>
            </a:r>
          </a:p>
        </p:txBody>
      </p:sp>
      <p:sp>
        <p:nvSpPr>
          <p:cNvPr id="22571" name="Rectangle 693"/>
          <p:cNvSpPr>
            <a:spLocks noChangeArrowheads="1"/>
          </p:cNvSpPr>
          <p:nvPr/>
        </p:nvSpPr>
        <p:spPr bwMode="auto">
          <a:xfrm>
            <a:off x="2416525" y="2286001"/>
            <a:ext cx="1827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it-IT" sz="1400" noProof="1">
                <a:cs typeface="Arial" pitchFamily="34" charset="0"/>
              </a:rPr>
              <a:t>90</a:t>
            </a:r>
          </a:p>
        </p:txBody>
      </p:sp>
      <p:sp>
        <p:nvSpPr>
          <p:cNvPr id="22572" name="Rectangle 694"/>
          <p:cNvSpPr>
            <a:spLocks noChangeArrowheads="1"/>
          </p:cNvSpPr>
          <p:nvPr/>
        </p:nvSpPr>
        <p:spPr bwMode="auto">
          <a:xfrm>
            <a:off x="2316689" y="1947864"/>
            <a:ext cx="27411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it-IT" sz="1400" noProof="1">
                <a:cs typeface="Arial" pitchFamily="34" charset="0"/>
              </a:rPr>
              <a:t>100</a:t>
            </a:r>
          </a:p>
        </p:txBody>
      </p:sp>
      <p:sp>
        <p:nvSpPr>
          <p:cNvPr id="22573" name="Rectangle 695"/>
          <p:cNvSpPr>
            <a:spLocks noChangeArrowheads="1"/>
          </p:cNvSpPr>
          <p:nvPr/>
        </p:nvSpPr>
        <p:spPr bwMode="auto">
          <a:xfrm>
            <a:off x="3202518" y="5532439"/>
            <a:ext cx="31899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it-IT" sz="1400" noProof="1">
                <a:cs typeface="Arial" pitchFamily="34" charset="0"/>
              </a:rPr>
              <a:t>C</a:t>
            </a:r>
            <a:r>
              <a:rPr lang="it-IT" sz="1400">
                <a:cs typeface="Arial" pitchFamily="34" charset="0"/>
              </a:rPr>
              <a:t>HD</a:t>
            </a:r>
            <a:endParaRPr lang="it-IT" sz="1400" noProof="1">
              <a:cs typeface="Arial" pitchFamily="34" charset="0"/>
            </a:endParaRPr>
          </a:p>
        </p:txBody>
      </p:sp>
      <p:sp>
        <p:nvSpPr>
          <p:cNvPr id="22574" name="Rectangle 696"/>
          <p:cNvSpPr>
            <a:spLocks noChangeArrowheads="1"/>
          </p:cNvSpPr>
          <p:nvPr/>
        </p:nvSpPr>
        <p:spPr bwMode="auto">
          <a:xfrm>
            <a:off x="4186767" y="5532439"/>
            <a:ext cx="57099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it-IT" sz="1400" noProof="1">
                <a:cs typeface="Arial" pitchFamily="34" charset="0"/>
              </a:rPr>
              <a:t>Diabete</a:t>
            </a:r>
          </a:p>
        </p:txBody>
      </p:sp>
      <p:sp>
        <p:nvSpPr>
          <p:cNvPr id="22575" name="Rectangle 697"/>
          <p:cNvSpPr>
            <a:spLocks noChangeArrowheads="1"/>
          </p:cNvSpPr>
          <p:nvPr/>
        </p:nvSpPr>
        <p:spPr bwMode="auto">
          <a:xfrm>
            <a:off x="5573185" y="5532438"/>
            <a:ext cx="57099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it-IT" sz="1400">
                <a:cs typeface="Arial" pitchFamily="34" charset="0"/>
              </a:rPr>
              <a:t>CHD</a:t>
            </a:r>
            <a:r>
              <a:rPr lang="it-IT" sz="1400" noProof="1">
                <a:cs typeface="Arial" pitchFamily="34" charset="0"/>
              </a:rPr>
              <a:t> +</a:t>
            </a:r>
            <a:endParaRPr lang="it-IT" sz="1400">
              <a:cs typeface="Arial" pitchFamily="34" charset="0"/>
            </a:endParaRPr>
          </a:p>
          <a:p>
            <a:pPr algn="ctr"/>
            <a:r>
              <a:rPr lang="it-IT" sz="1400">
                <a:cs typeface="Arial" pitchFamily="34" charset="0"/>
              </a:rPr>
              <a:t>Diabete</a:t>
            </a:r>
            <a:endParaRPr lang="it-IT" sz="1400" noProof="1">
              <a:cs typeface="Arial" pitchFamily="34" charset="0"/>
            </a:endParaRPr>
          </a:p>
        </p:txBody>
      </p:sp>
      <p:sp>
        <p:nvSpPr>
          <p:cNvPr id="22576" name="Rectangle 699"/>
          <p:cNvSpPr>
            <a:spLocks noChangeArrowheads="1"/>
          </p:cNvSpPr>
          <p:nvPr/>
        </p:nvSpPr>
        <p:spPr bwMode="auto">
          <a:xfrm>
            <a:off x="6654800" y="5532438"/>
            <a:ext cx="63959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it-IT" sz="1400" noProof="1">
                <a:cs typeface="Arial" pitchFamily="34" charset="0"/>
              </a:rPr>
              <a:t>R</a:t>
            </a:r>
            <a:r>
              <a:rPr lang="it-IT" sz="1400">
                <a:cs typeface="Arial" pitchFamily="34" charset="0"/>
              </a:rPr>
              <a:t>ischio </a:t>
            </a:r>
          </a:p>
          <a:p>
            <a:pPr algn="ctr"/>
            <a:r>
              <a:rPr lang="it-IT" sz="1400" noProof="1">
                <a:cs typeface="Arial" pitchFamily="34" charset="0"/>
              </a:rPr>
              <a:t>CV&gt; 20%</a:t>
            </a:r>
          </a:p>
        </p:txBody>
      </p:sp>
      <p:sp>
        <p:nvSpPr>
          <p:cNvPr id="22577" name="Rectangle 700"/>
          <p:cNvSpPr>
            <a:spLocks noChangeArrowheads="1"/>
          </p:cNvSpPr>
          <p:nvPr/>
        </p:nvSpPr>
        <p:spPr bwMode="auto">
          <a:xfrm>
            <a:off x="7939618" y="5532438"/>
            <a:ext cx="63959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it-IT" sz="1400" noProof="1">
                <a:cs typeface="Arial" pitchFamily="34" charset="0"/>
              </a:rPr>
              <a:t>R</a:t>
            </a:r>
            <a:r>
              <a:rPr lang="it-IT" sz="1400">
                <a:cs typeface="Arial" pitchFamily="34" charset="0"/>
              </a:rPr>
              <a:t>ischio</a:t>
            </a:r>
          </a:p>
          <a:p>
            <a:pPr algn="ctr"/>
            <a:r>
              <a:rPr lang="it-IT" sz="1400" noProof="1">
                <a:cs typeface="Arial" pitchFamily="34" charset="0"/>
              </a:rPr>
              <a:t>CV&lt; 20%</a:t>
            </a:r>
          </a:p>
        </p:txBody>
      </p:sp>
      <p:sp>
        <p:nvSpPr>
          <p:cNvPr id="22578" name="Rectangle 701"/>
          <p:cNvSpPr>
            <a:spLocks noChangeArrowheads="1"/>
          </p:cNvSpPr>
          <p:nvPr/>
        </p:nvSpPr>
        <p:spPr bwMode="auto">
          <a:xfrm>
            <a:off x="9393767" y="5532439"/>
            <a:ext cx="53149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it-IT" sz="1400" noProof="1">
                <a:cs typeface="Arial" pitchFamily="34" charset="0"/>
              </a:rPr>
              <a:t>Iper-CT</a:t>
            </a:r>
          </a:p>
        </p:txBody>
      </p:sp>
      <p:sp>
        <p:nvSpPr>
          <p:cNvPr id="22579" name="Line 721"/>
          <p:cNvSpPr>
            <a:spLocks noChangeShapeType="1"/>
          </p:cNvSpPr>
          <p:nvPr/>
        </p:nvSpPr>
        <p:spPr bwMode="auto">
          <a:xfrm>
            <a:off x="2702984" y="5430838"/>
            <a:ext cx="7823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466341"/>
          </a:xfrm>
        </p:spPr>
        <p:txBody>
          <a:bodyPr>
            <a:noAutofit/>
          </a:bodyPr>
          <a:lstStyle/>
          <a:p>
            <a:r>
              <a:rPr lang="it-IT" sz="3200" i="1" dirty="0" smtClean="0">
                <a:solidFill>
                  <a:srgbClr val="FF0000"/>
                </a:solidFill>
              </a:rPr>
              <a:t>LA GESTIONE DELLA CRONICITA’ NELLE AFT CALABRESI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it-IT" dirty="0" smtClean="0"/>
              <a:t>	</a:t>
            </a:r>
          </a:p>
          <a:p>
            <a:pPr algn="ctr">
              <a:buNone/>
            </a:pPr>
            <a:endParaRPr lang="it-IT" dirty="0" smtClean="0"/>
          </a:p>
          <a:p>
            <a:pPr algn="ctr">
              <a:buNone/>
            </a:pPr>
            <a:endParaRPr lang="it-IT" dirty="0" smtClean="0"/>
          </a:p>
          <a:p>
            <a:pPr algn="ctr">
              <a:buNone/>
            </a:pPr>
            <a:r>
              <a:rPr lang="it-IT" sz="4400" dirty="0" smtClean="0">
                <a:solidFill>
                  <a:srgbClr val="00B0F0"/>
                </a:solidFill>
              </a:rPr>
              <a:t>IL PAZIENTE IPERTESO</a:t>
            </a:r>
            <a:endParaRPr lang="it-IT" sz="44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FA2437C-E7A6-4208-9D09-AD0437022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46"/>
            <a:ext cx="10972800" cy="813183"/>
          </a:xfrm>
        </p:spPr>
        <p:txBody>
          <a:bodyPr/>
          <a:lstStyle/>
          <a:p>
            <a:r>
              <a:rPr lang="it-IT" dirty="0">
                <a:solidFill>
                  <a:srgbClr val="0070C0"/>
                </a:solidFill>
              </a:rPr>
              <a:t>IPERTENSIONE ARTERIOSA	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69DCF015-ECAC-43C8-BDA3-009E8A1BF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Definizione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L'ipertensione è definita tale quando i valori di pressione arteriosa sistolica sono ≥ 140 mmHg e/o i valori di pressione arteriosa diastolica ≥ 90 mmHg.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2000" dirty="0"/>
              <a:t>Questo è basato sulle evidenze di diversi trial randomizzati controllati che hanno dimostrato il beneficio del trattamento nei pazienti con questi valori pressori. 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5756477B-3380-4039-AAAB-7C377D9A0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8007" y="5985569"/>
            <a:ext cx="30241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003399"/>
                </a:solidFill>
              </a:rPr>
              <a:t>Le linee guida ESH\ESC 2018</a:t>
            </a:r>
            <a:endParaRPr lang="it-IT" alt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0091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ext Box 4">
            <a:extLst>
              <a:ext uri="{FF2B5EF4-FFF2-40B4-BE49-F238E27FC236}">
                <a16:creationId xmlns:a16="http://schemas.microsoft.com/office/drawing/2014/main" xmlns="" id="{B1A747B4-C8DE-46F8-B14C-65551AAA3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2" y="260355"/>
            <a:ext cx="28797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Fattori di rischio CV  correntemente utilizzati</a:t>
            </a:r>
          </a:p>
        </p:txBody>
      </p:sp>
      <p:sp>
        <p:nvSpPr>
          <p:cNvPr id="54277" name="Text Box 5">
            <a:extLst>
              <a:ext uri="{FF2B5EF4-FFF2-40B4-BE49-F238E27FC236}">
                <a16:creationId xmlns:a16="http://schemas.microsoft.com/office/drawing/2014/main" xmlns="" id="{32B43F78-90C7-4C99-847D-731D2261F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3" y="1125542"/>
            <a:ext cx="2519363" cy="369332"/>
          </a:xfrm>
          <a:prstGeom prst="rect">
            <a:avLst/>
          </a:prstGeom>
          <a:solidFill>
            <a:srgbClr val="BCC6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Non Modificabili</a:t>
            </a:r>
          </a:p>
        </p:txBody>
      </p:sp>
      <p:sp>
        <p:nvSpPr>
          <p:cNvPr id="54278" name="Text Box 6">
            <a:extLst>
              <a:ext uri="{FF2B5EF4-FFF2-40B4-BE49-F238E27FC236}">
                <a16:creationId xmlns:a16="http://schemas.microsoft.com/office/drawing/2014/main" xmlns="" id="{11CED4E4-279A-43A7-B189-BCA438510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92" y="1557338"/>
            <a:ext cx="20161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Età</a:t>
            </a:r>
          </a:p>
        </p:txBody>
      </p:sp>
      <p:sp>
        <p:nvSpPr>
          <p:cNvPr id="54279" name="Text Box 7">
            <a:extLst>
              <a:ext uri="{FF2B5EF4-FFF2-40B4-BE49-F238E27FC236}">
                <a16:creationId xmlns:a16="http://schemas.microsoft.com/office/drawing/2014/main" xmlns="" id="{3892C80D-D84E-41A3-A386-0A0547183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92" y="1846263"/>
            <a:ext cx="20161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Sesso</a:t>
            </a:r>
          </a:p>
        </p:txBody>
      </p:sp>
      <p:sp>
        <p:nvSpPr>
          <p:cNvPr id="54280" name="Text Box 8">
            <a:extLst>
              <a:ext uri="{FF2B5EF4-FFF2-40B4-BE49-F238E27FC236}">
                <a16:creationId xmlns:a16="http://schemas.microsoft.com/office/drawing/2014/main" xmlns="" id="{B2CE5EA3-D247-4BA0-AE05-7A29ADACC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92" y="2163767"/>
            <a:ext cx="20161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Familiarità</a:t>
            </a:r>
          </a:p>
        </p:txBody>
      </p:sp>
      <p:sp>
        <p:nvSpPr>
          <p:cNvPr id="54281" name="Text Box 9">
            <a:extLst>
              <a:ext uri="{FF2B5EF4-FFF2-40B4-BE49-F238E27FC236}">
                <a16:creationId xmlns:a16="http://schemas.microsoft.com/office/drawing/2014/main" xmlns="" id="{B6FE5629-ED72-4940-954E-44A78D9D0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2781306"/>
            <a:ext cx="3024188" cy="369332"/>
          </a:xfrm>
          <a:prstGeom prst="rect">
            <a:avLst/>
          </a:prstGeom>
          <a:solidFill>
            <a:srgbClr val="BCC6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Parzialmente modificabili</a:t>
            </a:r>
          </a:p>
        </p:txBody>
      </p:sp>
      <p:sp>
        <p:nvSpPr>
          <p:cNvPr id="54282" name="Text Box 10">
            <a:extLst>
              <a:ext uri="{FF2B5EF4-FFF2-40B4-BE49-F238E27FC236}">
                <a16:creationId xmlns:a16="http://schemas.microsoft.com/office/drawing/2014/main" xmlns="" id="{F10F24FD-3DD8-4180-BE78-1F8071123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94" y="3206752"/>
            <a:ext cx="26638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Diabete Mellito</a:t>
            </a:r>
          </a:p>
        </p:txBody>
      </p:sp>
      <p:sp>
        <p:nvSpPr>
          <p:cNvPr id="54283" name="Text Box 11">
            <a:extLst>
              <a:ext uri="{FF2B5EF4-FFF2-40B4-BE49-F238E27FC236}">
                <a16:creationId xmlns:a16="http://schemas.microsoft.com/office/drawing/2014/main" xmlns="" id="{DC8AE9C2-C828-4E02-8C69-725C643B1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91" y="3530605"/>
            <a:ext cx="30972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Ipertrofia  VS  all’ ECG</a:t>
            </a:r>
          </a:p>
        </p:txBody>
      </p:sp>
      <p:sp>
        <p:nvSpPr>
          <p:cNvPr id="54284" name="Text Box 12">
            <a:extLst>
              <a:ext uri="{FF2B5EF4-FFF2-40B4-BE49-F238E27FC236}">
                <a16:creationId xmlns:a16="http://schemas.microsoft.com/office/drawing/2014/main" xmlns="" id="{CF2E669F-6737-42EF-AB6A-8AAA8BD91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7" y="4292606"/>
            <a:ext cx="1800225" cy="369332"/>
          </a:xfrm>
          <a:prstGeom prst="rect">
            <a:avLst/>
          </a:prstGeom>
          <a:solidFill>
            <a:srgbClr val="BCC6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Modificabili</a:t>
            </a:r>
          </a:p>
        </p:txBody>
      </p:sp>
      <p:sp>
        <p:nvSpPr>
          <p:cNvPr id="54285" name="Text Box 13">
            <a:extLst>
              <a:ext uri="{FF2B5EF4-FFF2-40B4-BE49-F238E27FC236}">
                <a16:creationId xmlns:a16="http://schemas.microsoft.com/office/drawing/2014/main" xmlns="" id="{B5036075-2F6B-464D-9D4B-E4CA6221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4725992"/>
            <a:ext cx="30241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Fumo di sigaretta</a:t>
            </a:r>
          </a:p>
        </p:txBody>
      </p:sp>
      <p:sp>
        <p:nvSpPr>
          <p:cNvPr id="54286" name="Text Box 14">
            <a:extLst>
              <a:ext uri="{FF2B5EF4-FFF2-40B4-BE49-F238E27FC236}">
                <a16:creationId xmlns:a16="http://schemas.microsoft.com/office/drawing/2014/main" xmlns="" id="{FCB7462F-76EF-4252-BF35-ED42DC51E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5078417"/>
            <a:ext cx="30241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Pressione arteriosa</a:t>
            </a:r>
          </a:p>
        </p:txBody>
      </p:sp>
      <p:sp>
        <p:nvSpPr>
          <p:cNvPr id="54287" name="Text Box 15">
            <a:extLst>
              <a:ext uri="{FF2B5EF4-FFF2-40B4-BE49-F238E27FC236}">
                <a16:creationId xmlns:a16="http://schemas.microsoft.com/office/drawing/2014/main" xmlns="" id="{652E9497-92A0-499E-9F2E-D724CF803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5438781"/>
            <a:ext cx="30241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Colesterolemia / lipemia</a:t>
            </a:r>
          </a:p>
        </p:txBody>
      </p:sp>
      <p:sp>
        <p:nvSpPr>
          <p:cNvPr id="54288" name="Text Box 16">
            <a:extLst>
              <a:ext uri="{FF2B5EF4-FFF2-40B4-BE49-F238E27FC236}">
                <a16:creationId xmlns:a16="http://schemas.microsoft.com/office/drawing/2014/main" xmlns="" id="{25D6B676-6290-4633-87BC-B263B39E6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5805488"/>
            <a:ext cx="30241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Sedentarietà</a:t>
            </a:r>
          </a:p>
        </p:txBody>
      </p:sp>
      <p:sp>
        <p:nvSpPr>
          <p:cNvPr id="54289" name="Text Box 17">
            <a:extLst>
              <a:ext uri="{FF2B5EF4-FFF2-40B4-BE49-F238E27FC236}">
                <a16:creationId xmlns:a16="http://schemas.microsoft.com/office/drawing/2014/main" xmlns="" id="{B5AA06C1-F51C-4CEC-8182-F8736CAE1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6157913"/>
            <a:ext cx="30241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Obesità / BMI</a:t>
            </a:r>
          </a:p>
        </p:txBody>
      </p:sp>
      <p:sp>
        <p:nvSpPr>
          <p:cNvPr id="54291" name="Text Box 19">
            <a:extLst>
              <a:ext uri="{FF2B5EF4-FFF2-40B4-BE49-F238E27FC236}">
                <a16:creationId xmlns:a16="http://schemas.microsoft.com/office/drawing/2014/main" xmlns="" id="{81FB041A-6241-452F-BCDD-8E469344D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0215" y="1628775"/>
            <a:ext cx="34925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Altri fattori di rischio</a:t>
            </a:r>
          </a:p>
        </p:txBody>
      </p:sp>
      <p:sp>
        <p:nvSpPr>
          <p:cNvPr id="54292" name="Text Box 20">
            <a:extLst>
              <a:ext uri="{FF2B5EF4-FFF2-40B4-BE49-F238E27FC236}">
                <a16:creationId xmlns:a16="http://schemas.microsoft.com/office/drawing/2014/main" xmlns="" id="{20532EC6-6079-4B4D-9319-0F1CC32E2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7" y="2557463"/>
            <a:ext cx="3024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Fibrinogeno</a:t>
            </a:r>
          </a:p>
        </p:txBody>
      </p:sp>
      <p:sp>
        <p:nvSpPr>
          <p:cNvPr id="54293" name="Text Box 21">
            <a:extLst>
              <a:ext uri="{FF2B5EF4-FFF2-40B4-BE49-F238E27FC236}">
                <a16:creationId xmlns:a16="http://schemas.microsoft.com/office/drawing/2014/main" xmlns="" id="{9BF2A916-0822-4071-8941-D7285D749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7" y="2909888"/>
            <a:ext cx="3024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PAI</a:t>
            </a:r>
          </a:p>
        </p:txBody>
      </p:sp>
      <p:sp>
        <p:nvSpPr>
          <p:cNvPr id="54294" name="Text Box 22">
            <a:extLst>
              <a:ext uri="{FF2B5EF4-FFF2-40B4-BE49-F238E27FC236}">
                <a16:creationId xmlns:a16="http://schemas.microsoft.com/office/drawing/2014/main" xmlns="" id="{9882051B-538C-4413-84CF-D2C6DFC4B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7" y="3270255"/>
            <a:ext cx="3024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PCR    </a:t>
            </a:r>
            <a:r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HS</a:t>
            </a:r>
          </a:p>
        </p:txBody>
      </p:sp>
      <p:sp>
        <p:nvSpPr>
          <p:cNvPr id="54295" name="Text Box 23">
            <a:extLst>
              <a:ext uri="{FF2B5EF4-FFF2-40B4-BE49-F238E27FC236}">
                <a16:creationId xmlns:a16="http://schemas.microsoft.com/office/drawing/2014/main" xmlns="" id="{161F6849-5982-4AA3-ADBB-5096D9187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7" y="3636963"/>
            <a:ext cx="3024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Lipoproteina a</a:t>
            </a:r>
          </a:p>
        </p:txBody>
      </p:sp>
      <p:sp>
        <p:nvSpPr>
          <p:cNvPr id="54296" name="Text Box 24">
            <a:extLst>
              <a:ext uri="{FF2B5EF4-FFF2-40B4-BE49-F238E27FC236}">
                <a16:creationId xmlns:a16="http://schemas.microsoft.com/office/drawing/2014/main" xmlns="" id="{D9971B13-717A-4ECB-9E53-ECEBD4E5B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7" y="3989388"/>
            <a:ext cx="3024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Omocisteina</a:t>
            </a:r>
          </a:p>
        </p:txBody>
      </p:sp>
      <p:sp>
        <p:nvSpPr>
          <p:cNvPr id="54297" name="Text Box 25">
            <a:extLst>
              <a:ext uri="{FF2B5EF4-FFF2-40B4-BE49-F238E27FC236}">
                <a16:creationId xmlns:a16="http://schemas.microsoft.com/office/drawing/2014/main" xmlns="" id="{ED204C09-A958-47A1-A456-68D907886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7" y="4351342"/>
            <a:ext cx="30241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Frequenza cardiaca</a:t>
            </a:r>
          </a:p>
        </p:txBody>
      </p:sp>
      <p:sp>
        <p:nvSpPr>
          <p:cNvPr id="54298" name="Text Box 26">
            <a:extLst>
              <a:ext uri="{FF2B5EF4-FFF2-40B4-BE49-F238E27FC236}">
                <a16:creationId xmlns:a16="http://schemas.microsoft.com/office/drawing/2014/main" xmlns="" id="{FA7A1901-ADB7-4B64-A822-CA7D54189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31" y="4711706"/>
            <a:ext cx="31670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Aterosclerosi subclinica</a:t>
            </a:r>
          </a:p>
        </p:txBody>
      </p:sp>
      <p:sp>
        <p:nvSpPr>
          <p:cNvPr id="54299" name="Text Box 27">
            <a:extLst>
              <a:ext uri="{FF2B5EF4-FFF2-40B4-BE49-F238E27FC236}">
                <a16:creationId xmlns:a16="http://schemas.microsoft.com/office/drawing/2014/main" xmlns="" id="{72CCDBD2-0803-438A-9073-EEA5B51B5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7" y="5078417"/>
            <a:ext cx="30241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Intolleranza al glucosio</a:t>
            </a:r>
          </a:p>
        </p:txBody>
      </p:sp>
      <p:sp>
        <p:nvSpPr>
          <p:cNvPr id="54300" name="Text Box 28">
            <a:extLst>
              <a:ext uri="{FF2B5EF4-FFF2-40B4-BE49-F238E27FC236}">
                <a16:creationId xmlns:a16="http://schemas.microsoft.com/office/drawing/2014/main" xmlns="" id="{C269B618-23CD-446E-8645-5115D9616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7" y="5437192"/>
            <a:ext cx="30241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Circonferenza vita</a:t>
            </a:r>
          </a:p>
        </p:txBody>
      </p:sp>
      <p:sp>
        <p:nvSpPr>
          <p:cNvPr id="54301" name="Text Box 29">
            <a:extLst>
              <a:ext uri="{FF2B5EF4-FFF2-40B4-BE49-F238E27FC236}">
                <a16:creationId xmlns:a16="http://schemas.microsoft.com/office/drawing/2014/main" xmlns="" id="{575117E4-B66B-43DE-82F7-06EF97AC6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7" y="5799138"/>
            <a:ext cx="3024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Uricemia</a:t>
            </a:r>
          </a:p>
        </p:txBody>
      </p:sp>
      <p:sp>
        <p:nvSpPr>
          <p:cNvPr id="54302" name="Text Box 30">
            <a:extLst>
              <a:ext uri="{FF2B5EF4-FFF2-40B4-BE49-F238E27FC236}">
                <a16:creationId xmlns:a16="http://schemas.microsoft.com/office/drawing/2014/main" xmlns="" id="{FCCA6D18-D9F3-4172-95A0-D7B13AAD2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7" y="6157913"/>
            <a:ext cx="3024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Proteinuria</a:t>
            </a:r>
          </a:p>
        </p:txBody>
      </p:sp>
    </p:spTree>
    <p:extLst>
      <p:ext uri="{BB962C8B-B14F-4D97-AF65-F5344CB8AC3E}">
        <p14:creationId xmlns:p14="http://schemas.microsoft.com/office/powerpoint/2010/main" xmlns="" val="250515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4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4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4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4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4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4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4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4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4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4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4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4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4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4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4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4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4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4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4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54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4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54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4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4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54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54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4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54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7" grpId="0" animBg="1"/>
      <p:bldP spid="54278" grpId="0"/>
      <p:bldP spid="54279" grpId="0"/>
      <p:bldP spid="54280" grpId="0"/>
      <p:bldP spid="54281" grpId="0" animBg="1"/>
      <p:bldP spid="54282" grpId="0"/>
      <p:bldP spid="54283" grpId="0"/>
      <p:bldP spid="54284" grpId="0" animBg="1"/>
      <p:bldP spid="54285" grpId="0"/>
      <p:bldP spid="54286" grpId="0"/>
      <p:bldP spid="54287" grpId="0"/>
      <p:bldP spid="54288" grpId="0"/>
      <p:bldP spid="54289" grpId="0"/>
      <p:bldP spid="54291" grpId="0"/>
      <p:bldP spid="54292" grpId="0"/>
      <p:bldP spid="54293" grpId="0"/>
      <p:bldP spid="54294" grpId="0"/>
      <p:bldP spid="54295" grpId="0"/>
      <p:bldP spid="54296" grpId="0"/>
      <p:bldP spid="54297" grpId="0"/>
      <p:bldP spid="54298" grpId="0"/>
      <p:bldP spid="54299" grpId="0"/>
      <p:bldP spid="54300" grpId="0"/>
      <p:bldP spid="54301" grpId="0"/>
      <p:bldP spid="5430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6233" y="304809"/>
            <a:ext cx="10668000" cy="963613"/>
          </a:xfrm>
        </p:spPr>
        <p:txBody>
          <a:bodyPr>
            <a:normAutofit/>
          </a:bodyPr>
          <a:lstStyle/>
          <a:p>
            <a:r>
              <a:rPr lang="it-IT" sz="2400" dirty="0">
                <a:solidFill>
                  <a:srgbClr val="00B0F0"/>
                </a:solidFill>
              </a:rPr>
              <a:t>ALLA MISURAZIONE DELLA PRESSIONE ARTERIOSA CLINICA PER AVERE UNA CONFERMA DIAGNOSTICA </a:t>
            </a:r>
            <a:r>
              <a:rPr lang="it-IT" sz="2400" dirty="0" err="1">
                <a:solidFill>
                  <a:srgbClr val="00B0F0"/>
                </a:solidFill>
              </a:rPr>
              <a:t>DI</a:t>
            </a:r>
            <a:r>
              <a:rPr lang="it-IT" sz="2400" dirty="0">
                <a:solidFill>
                  <a:srgbClr val="00B0F0"/>
                </a:solidFill>
              </a:rPr>
              <a:t> IPERTENSIONE ARTERIOSA .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4436" y="1229712"/>
            <a:ext cx="11523133" cy="529491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sz="1500" dirty="0"/>
              <a:t>	</a:t>
            </a:r>
            <a:endParaRPr lang="it-IT" sz="18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sz="1800" dirty="0"/>
              <a:t>	</a:t>
            </a:r>
            <a:r>
              <a:rPr lang="it-IT" sz="1500" dirty="0"/>
              <a:t>	</a:t>
            </a:r>
          </a:p>
          <a:p>
            <a:pPr eaLnBrk="1" hangingPunct="1">
              <a:lnSpc>
                <a:spcPct val="80000"/>
              </a:lnSpc>
            </a:pPr>
            <a:endParaRPr lang="it-IT" sz="1500" dirty="0"/>
          </a:p>
          <a:p>
            <a:pPr algn="just" eaLnBrk="1" hangingPunct="1">
              <a:lnSpc>
                <a:spcPct val="80000"/>
              </a:lnSpc>
            </a:pPr>
            <a:r>
              <a:rPr lang="it-IT" sz="1800" dirty="0"/>
              <a:t>FAR SEDERE IL PAZIENTE 3-5 MINUTI PRIMA </a:t>
            </a:r>
            <a:r>
              <a:rPr lang="it-IT" sz="1800" dirty="0" err="1"/>
              <a:t>DI</a:t>
            </a:r>
            <a:r>
              <a:rPr lang="it-IT" sz="1800" dirty="0"/>
              <a:t> INIZIARE LE MISURAZIONI</a:t>
            </a:r>
            <a:r>
              <a:rPr lang="it-IT" sz="1800" dirty="0" smtClean="0"/>
              <a:t>;</a:t>
            </a:r>
          </a:p>
          <a:p>
            <a:pPr algn="just" eaLnBrk="1" hangingPunct="1">
              <a:lnSpc>
                <a:spcPct val="80000"/>
              </a:lnSpc>
            </a:pPr>
            <a:endParaRPr lang="it-IT" sz="1800" dirty="0"/>
          </a:p>
          <a:p>
            <a:pPr algn="just" eaLnBrk="1" hangingPunct="1">
              <a:lnSpc>
                <a:spcPct val="80000"/>
              </a:lnSpc>
            </a:pPr>
            <a:r>
              <a:rPr lang="it-IT" sz="1800" dirty="0"/>
              <a:t>RILEVARE ALMENO 2 MISURAZIONI DELLA BP, IN POSIZIONE SEDUTA, DISTANZIATE TRA LORO DA 1-2 MIN</a:t>
            </a:r>
            <a:r>
              <a:rPr lang="it-IT" sz="1800" dirty="0" smtClean="0"/>
              <a:t>;</a:t>
            </a:r>
          </a:p>
          <a:p>
            <a:pPr algn="just" eaLnBrk="1" hangingPunct="1">
              <a:lnSpc>
                <a:spcPct val="80000"/>
              </a:lnSpc>
            </a:pPr>
            <a:endParaRPr lang="it-IT" sz="1800" dirty="0"/>
          </a:p>
          <a:p>
            <a:pPr algn="just" eaLnBrk="1" hangingPunct="1">
              <a:lnSpc>
                <a:spcPct val="80000"/>
              </a:lnSpc>
            </a:pPr>
            <a:r>
              <a:rPr lang="it-IT" sz="1800" dirty="0"/>
              <a:t>USARE UN BRACCIALE </a:t>
            </a:r>
            <a:r>
              <a:rPr lang="it-IT" sz="1800" dirty="0" err="1"/>
              <a:t>DI</a:t>
            </a:r>
            <a:r>
              <a:rPr lang="it-IT" sz="1800" dirty="0"/>
              <a:t> DIMENSIONI STANDARD (12-13 </a:t>
            </a:r>
            <a:r>
              <a:rPr lang="it-IT" sz="1800" dirty="0" err="1"/>
              <a:t>CM</a:t>
            </a:r>
            <a:r>
              <a:rPr lang="it-IT" sz="1800" dirty="0"/>
              <a:t> </a:t>
            </a:r>
            <a:r>
              <a:rPr lang="it-IT" sz="1800" dirty="0" err="1"/>
              <a:t>DI</a:t>
            </a:r>
            <a:r>
              <a:rPr lang="it-IT" sz="1800" dirty="0"/>
              <a:t> ALTEZZA E 35 </a:t>
            </a:r>
            <a:r>
              <a:rPr lang="it-IT" sz="1800" dirty="0" err="1"/>
              <a:t>CM</a:t>
            </a:r>
            <a:r>
              <a:rPr lang="it-IT" sz="1800" dirty="0"/>
              <a:t> </a:t>
            </a:r>
            <a:r>
              <a:rPr lang="it-IT" sz="1800" dirty="0" err="1"/>
              <a:t>DI</a:t>
            </a:r>
            <a:r>
              <a:rPr lang="it-IT" sz="1800" dirty="0"/>
              <a:t> LUNGHEZZA),  DISPORRE </a:t>
            </a:r>
            <a:r>
              <a:rPr lang="it-IT" sz="1800" dirty="0" err="1"/>
              <a:t>DI</a:t>
            </a:r>
            <a:r>
              <a:rPr lang="it-IT" sz="1800" dirty="0"/>
              <a:t> BRACCIALI PIU’ GRANDI O PIU’ PICCOLI NEL CASO </a:t>
            </a:r>
            <a:r>
              <a:rPr lang="it-IT" sz="1800" dirty="0" err="1"/>
              <a:t>DI</a:t>
            </a:r>
            <a:r>
              <a:rPr lang="it-IT" sz="1800" dirty="0"/>
              <a:t> SOGGETTI MAGRI O OBESI</a:t>
            </a:r>
            <a:r>
              <a:rPr lang="it-IT" sz="1800" dirty="0" smtClean="0"/>
              <a:t>;</a:t>
            </a:r>
          </a:p>
          <a:p>
            <a:pPr algn="just" eaLnBrk="1" hangingPunct="1">
              <a:lnSpc>
                <a:spcPct val="80000"/>
              </a:lnSpc>
            </a:pPr>
            <a:endParaRPr lang="it-IT" sz="1800" dirty="0"/>
          </a:p>
          <a:p>
            <a:pPr algn="just" eaLnBrk="1" hangingPunct="1">
              <a:lnSpc>
                <a:spcPct val="80000"/>
              </a:lnSpc>
            </a:pPr>
            <a:r>
              <a:rPr lang="it-IT" sz="1800" dirty="0"/>
              <a:t>POSIZIONARE IL BRACCIALE A LIVELLO DEL CUORE</a:t>
            </a:r>
            <a:r>
              <a:rPr lang="it-IT" sz="1800" dirty="0" smtClean="0"/>
              <a:t>;</a:t>
            </a:r>
          </a:p>
          <a:p>
            <a:pPr algn="just" eaLnBrk="1" hangingPunct="1">
              <a:lnSpc>
                <a:spcPct val="80000"/>
              </a:lnSpc>
            </a:pPr>
            <a:endParaRPr lang="it-IT" sz="1800" dirty="0"/>
          </a:p>
          <a:p>
            <a:pPr algn="just" eaLnBrk="1" hangingPunct="1">
              <a:lnSpc>
                <a:spcPct val="80000"/>
              </a:lnSpc>
            </a:pPr>
            <a:r>
              <a:rPr lang="it-IT" sz="1800" dirty="0"/>
              <a:t>ADOTTARE IL METODO AUSCULTATORIO PER IDENTIFICARE RISPETTIVAMENTE LA BP SISTOLICA E DIASTOLICA</a:t>
            </a:r>
            <a:r>
              <a:rPr lang="it-IT" sz="1800" dirty="0" smtClean="0"/>
              <a:t>;</a:t>
            </a:r>
          </a:p>
          <a:p>
            <a:pPr algn="just" eaLnBrk="1" hangingPunct="1">
              <a:lnSpc>
                <a:spcPct val="80000"/>
              </a:lnSpc>
            </a:pPr>
            <a:endParaRPr lang="it-IT" sz="1800" dirty="0"/>
          </a:p>
          <a:p>
            <a:pPr algn="just" eaLnBrk="1" hangingPunct="1">
              <a:lnSpc>
                <a:spcPct val="80000"/>
              </a:lnSpc>
            </a:pPr>
            <a:r>
              <a:rPr lang="it-IT" sz="1800" dirty="0"/>
              <a:t>MISURARE  LA BP  AD ENTRAMBE LE BRACCIA PER RILEVARE EVENTUALI DIFFERENZE PRESSORIE. IN QUESTO CASO, SI CONSIDERA IL VALORE PIU’ ALTO COME RIFERIMENTO</a:t>
            </a:r>
            <a:r>
              <a:rPr lang="it-IT" sz="1800" dirty="0" smtClean="0"/>
              <a:t>;</a:t>
            </a:r>
          </a:p>
          <a:p>
            <a:pPr algn="just" eaLnBrk="1" hangingPunct="1">
              <a:lnSpc>
                <a:spcPct val="80000"/>
              </a:lnSpc>
            </a:pPr>
            <a:endParaRPr lang="it-IT" sz="1800" dirty="0"/>
          </a:p>
          <a:p>
            <a:pPr algn="just" eaLnBrk="1" hangingPunct="1">
              <a:lnSpc>
                <a:spcPct val="80000"/>
              </a:lnSpc>
            </a:pPr>
            <a:r>
              <a:rPr lang="it-IT" sz="1800" dirty="0"/>
              <a:t>RILEVARE LA FREQUENZA CARDIACA AL POLSO CON METODICA PALPATORIA (ALMENO 30 SECONDI) DOPO LA SECONDA MISURAZIONE PRESSORIA.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it-IT" sz="1800" dirty="0"/>
          </a:p>
          <a:p>
            <a:pPr algn="just" eaLnBrk="1" hangingPunct="1">
              <a:lnSpc>
                <a:spcPct val="80000"/>
              </a:lnSpc>
              <a:buNone/>
            </a:pPr>
            <a:endParaRPr lang="it-IT" sz="16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" descr="FIGURE 2"/>
          <p:cNvPicPr>
            <a:picLocks noChangeAspect="1"/>
          </p:cNvPicPr>
          <p:nvPr/>
        </p:nvPicPr>
        <p:blipFill rotWithShape="1">
          <a:blip r:embed="rId3"/>
          <a:srcRect l="659" t="1890" r="1524" b="19741"/>
          <a:stretch/>
        </p:blipFill>
        <p:spPr>
          <a:xfrm>
            <a:off x="1275644" y="1399822"/>
            <a:ext cx="9832624" cy="3623734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817124" y="169415"/>
            <a:ext cx="10836613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Geneva" charset="-128"/>
                <a:cs typeface="Geneva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Geneva" charset="-128"/>
                <a:cs typeface="Genev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Geneva" charset="-128"/>
                <a:cs typeface="Genev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Geneva" charset="-128"/>
                <a:cs typeface="Genev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Geneva" charset="-128"/>
                <a:cs typeface="Geneva" charset="0"/>
              </a:defRPr>
            </a:lvl5pPr>
            <a:lvl6pPr marL="457059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11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174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231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Geneva" charset="-128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Geneva" charset="-128"/>
              </a:rPr>
              <a:t>Screening and diagnosis of hypertension</a:t>
            </a:r>
            <a:endParaRPr kumimoji="0" lang="it-IT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/>
              <a:ea typeface="Geneva" charset="-128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573735" y="6051007"/>
            <a:ext cx="50800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Williams et al.2018 ESC/ESH Guidelines for the management of arterial hypertension.</a:t>
            </a:r>
          </a:p>
        </p:txBody>
      </p:sp>
    </p:spTree>
    <p:extLst>
      <p:ext uri="{BB962C8B-B14F-4D97-AF65-F5344CB8AC3E}">
        <p14:creationId xmlns:p14="http://schemas.microsoft.com/office/powerpoint/2010/main" xmlns="" val="30823254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6233" y="304809"/>
            <a:ext cx="10668000" cy="586153"/>
          </a:xfrm>
        </p:spPr>
        <p:txBody>
          <a:bodyPr>
            <a:normAutofit/>
          </a:bodyPr>
          <a:lstStyle/>
          <a:p>
            <a:r>
              <a:rPr lang="it-IT" sz="2800" dirty="0">
                <a:solidFill>
                  <a:srgbClr val="0070C0"/>
                </a:solidFill>
              </a:rPr>
              <a:t>MONITORAGGIO AMBULATORIALE DEI VALORI </a:t>
            </a:r>
            <a:r>
              <a:rPr lang="it-IT" sz="2800" dirty="0" err="1">
                <a:solidFill>
                  <a:srgbClr val="0070C0"/>
                </a:solidFill>
              </a:rPr>
              <a:t>DI</a:t>
            </a:r>
            <a:r>
              <a:rPr lang="it-IT" sz="2800" dirty="0">
                <a:solidFill>
                  <a:srgbClr val="0070C0"/>
                </a:solidFill>
              </a:rPr>
              <a:t> BP: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072055"/>
            <a:ext cx="10515600" cy="5104915"/>
          </a:xfrm>
        </p:spPr>
        <p:txBody>
          <a:bodyPr>
            <a:normAutofit/>
          </a:bodyPr>
          <a:lstStyle/>
          <a:p>
            <a:pPr eaLnBrk="1" hangingPunct="1"/>
            <a:endParaRPr lang="it-IT" sz="1800" dirty="0"/>
          </a:p>
          <a:p>
            <a:pPr eaLnBrk="1" hangingPunct="1"/>
            <a:r>
              <a:rPr lang="it-IT" sz="2000" dirty="0"/>
              <a:t>SOSPETTO </a:t>
            </a:r>
            <a:r>
              <a:rPr lang="it-IT" sz="2000" dirty="0" err="1"/>
              <a:t>DI</a:t>
            </a:r>
            <a:r>
              <a:rPr lang="it-IT" sz="2000" dirty="0"/>
              <a:t> IPERTENSIONE DA CAMICE BIANCO;</a:t>
            </a:r>
          </a:p>
          <a:p>
            <a:pPr eaLnBrk="1" hangingPunct="1"/>
            <a:r>
              <a:rPr lang="it-IT" sz="2000" dirty="0"/>
              <a:t>IPERTENSIONE MASCHERATA;</a:t>
            </a:r>
          </a:p>
          <a:p>
            <a:pPr eaLnBrk="1" hangingPunct="1"/>
            <a:r>
              <a:rPr lang="it-IT" sz="2000" dirty="0"/>
              <a:t>IPERTENSIONE </a:t>
            </a:r>
            <a:r>
              <a:rPr lang="it-IT" sz="2000" dirty="0" err="1"/>
              <a:t>DI</a:t>
            </a:r>
            <a:r>
              <a:rPr lang="it-IT" sz="2000" dirty="0"/>
              <a:t> 1° GRADO ALLA BP CLINICA;</a:t>
            </a:r>
          </a:p>
          <a:p>
            <a:pPr eaLnBrk="1" hangingPunct="1"/>
            <a:r>
              <a:rPr lang="it-IT" sz="2000" dirty="0"/>
              <a:t>TUTTI I PAZIENTI IPERTESI CHE ASSUMONO FARMACI ANTIIPERTENSIVI;</a:t>
            </a:r>
          </a:p>
          <a:p>
            <a:pPr eaLnBrk="1" hangingPunct="1"/>
            <a:r>
              <a:rPr lang="it-IT" sz="2000" dirty="0"/>
              <a:t>SIGNIFICATIVA DISCREPANZA TRA LA PRESSIONE MISURATA NELL’AMBULATORIO MEDICO E NELLA VITA </a:t>
            </a:r>
            <a:r>
              <a:rPr lang="it-IT" sz="2000" dirty="0" err="1"/>
              <a:t>DI</a:t>
            </a:r>
            <a:r>
              <a:rPr lang="it-IT" sz="2000" dirty="0"/>
              <a:t> TUTTI I GIORNI (FARMACIA,DOMICILIO);</a:t>
            </a:r>
          </a:p>
          <a:p>
            <a:pPr eaLnBrk="1" hangingPunct="1"/>
            <a:r>
              <a:rPr lang="it-IT" sz="2000" dirty="0"/>
              <a:t>NEI CASI </a:t>
            </a:r>
            <a:r>
              <a:rPr lang="it-IT" sz="2000" dirty="0" err="1"/>
              <a:t>DI</a:t>
            </a:r>
            <a:r>
              <a:rPr lang="it-IT" sz="2000" dirty="0"/>
              <a:t> IPERTENSIONE RESISTENTE AL TRATTAMENTO FARMACOLOGICO ASSUNTO REGOLARMENTE;</a:t>
            </a:r>
          </a:p>
          <a:p>
            <a:pPr eaLnBrk="1" hangingPunct="1"/>
            <a:r>
              <a:rPr lang="it-IT" sz="2000" dirty="0"/>
              <a:t>SITUAZIONI IN CUI SI VUOLE OTTENERE UN MIGLIORE CONTROLLO PRESSORIO, COME NEI PAZIENTI AD ALTO RISCHIO CARDIOVASCOLARE, GLI ANZIANI,I DIABETICI, LA DONNA IN GRAVIDANZA;</a:t>
            </a:r>
          </a:p>
          <a:p>
            <a:pPr eaLnBrk="1" hangingPunct="1"/>
            <a:r>
              <a:rPr lang="it-IT" sz="2000" dirty="0"/>
              <a:t>PAZIENTI NEI QUALI SI SOSPETTA UN’ IRREGOLARE ASSUNZIONE DELLA TERAPIA, PER INDURLI A SEGUIRE IN MANIERA PIU’ COSTANTE LE INDICAZIONI DEL MEDICO.</a:t>
            </a:r>
          </a:p>
          <a:p>
            <a:pPr eaLnBrk="1" hangingPunct="1">
              <a:buFont typeface="Wingdings" pitchFamily="2" charset="2"/>
              <a:buNone/>
            </a:pPr>
            <a:endParaRPr lang="it-IT" sz="18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6233" y="304809"/>
            <a:ext cx="10668000" cy="586153"/>
          </a:xfrm>
        </p:spPr>
        <p:txBody>
          <a:bodyPr>
            <a:normAutofit/>
          </a:bodyPr>
          <a:lstStyle/>
          <a:p>
            <a:r>
              <a:rPr lang="it-IT" sz="2800" dirty="0">
                <a:solidFill>
                  <a:srgbClr val="0070C0"/>
                </a:solidFill>
              </a:rPr>
              <a:t>MONITORAGGIO AMBULATORIALE DEI VALORI </a:t>
            </a:r>
            <a:r>
              <a:rPr lang="it-IT" sz="2800" dirty="0" err="1">
                <a:solidFill>
                  <a:srgbClr val="0070C0"/>
                </a:solidFill>
              </a:rPr>
              <a:t>DI</a:t>
            </a:r>
            <a:r>
              <a:rPr lang="it-IT" sz="2800" dirty="0">
                <a:solidFill>
                  <a:srgbClr val="0070C0"/>
                </a:solidFill>
              </a:rPr>
              <a:t> BP: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072055"/>
            <a:ext cx="10515600" cy="5104915"/>
          </a:xfrm>
        </p:spPr>
        <p:txBody>
          <a:bodyPr>
            <a:normAutofit/>
          </a:bodyPr>
          <a:lstStyle/>
          <a:p>
            <a:pPr eaLnBrk="1" hangingPunct="1"/>
            <a:endParaRPr lang="it-IT" sz="1800" dirty="0"/>
          </a:p>
          <a:p>
            <a:pPr eaLnBrk="1" hangingPunct="1"/>
            <a:r>
              <a:rPr lang="it-IT" sz="2000" dirty="0"/>
              <a:t>SOSPETTO </a:t>
            </a:r>
            <a:r>
              <a:rPr lang="it-IT" sz="2000" dirty="0" err="1"/>
              <a:t>DI</a:t>
            </a:r>
            <a:r>
              <a:rPr lang="it-IT" sz="2000" dirty="0"/>
              <a:t> IPERTENSIONE DA CAMICE BIANCO;</a:t>
            </a:r>
          </a:p>
          <a:p>
            <a:pPr eaLnBrk="1" hangingPunct="1"/>
            <a:r>
              <a:rPr lang="it-IT" sz="2000" dirty="0"/>
              <a:t>IPERTENSIONE MASCHERATA;</a:t>
            </a:r>
          </a:p>
          <a:p>
            <a:pPr eaLnBrk="1" hangingPunct="1"/>
            <a:r>
              <a:rPr lang="it-IT" sz="2000" dirty="0"/>
              <a:t>IPERTENSIONE </a:t>
            </a:r>
            <a:r>
              <a:rPr lang="it-IT" sz="2000" dirty="0" err="1"/>
              <a:t>DI</a:t>
            </a:r>
            <a:r>
              <a:rPr lang="it-IT" sz="2000" dirty="0"/>
              <a:t> 1° GRADO ALLA BP CLINICA;</a:t>
            </a:r>
          </a:p>
          <a:p>
            <a:pPr eaLnBrk="1" hangingPunct="1"/>
            <a:r>
              <a:rPr lang="it-IT" sz="2000" dirty="0"/>
              <a:t>TUTTI I PAZIENTI IPERTESI CHE ASSUMONO FARMACI ANTIIPERTENSIVI;</a:t>
            </a:r>
          </a:p>
          <a:p>
            <a:pPr eaLnBrk="1" hangingPunct="1"/>
            <a:r>
              <a:rPr lang="it-IT" sz="2000" dirty="0"/>
              <a:t>SIGNIFICATIVA DISCREPANZA TRA LA PRESSIONE MISURATA NELL’AMBULATORIO MEDICO E NELLA VITA </a:t>
            </a:r>
            <a:r>
              <a:rPr lang="it-IT" sz="2000" dirty="0" err="1"/>
              <a:t>DI</a:t>
            </a:r>
            <a:r>
              <a:rPr lang="it-IT" sz="2000" dirty="0"/>
              <a:t> TUTTI I GIORNI (FARMACIA,DOMICILIO);</a:t>
            </a:r>
          </a:p>
          <a:p>
            <a:pPr eaLnBrk="1" hangingPunct="1"/>
            <a:r>
              <a:rPr lang="it-IT" sz="2000" dirty="0"/>
              <a:t>NEI CASI </a:t>
            </a:r>
            <a:r>
              <a:rPr lang="it-IT" sz="2000" dirty="0" err="1"/>
              <a:t>DI</a:t>
            </a:r>
            <a:r>
              <a:rPr lang="it-IT" sz="2000" dirty="0"/>
              <a:t> IPERTENSIONE RESISTENTE AL TRATTAMENTO FARMACOLOGICO ASSUNTO REGOLARMENTE;</a:t>
            </a:r>
          </a:p>
          <a:p>
            <a:pPr eaLnBrk="1" hangingPunct="1"/>
            <a:r>
              <a:rPr lang="it-IT" sz="2000" dirty="0"/>
              <a:t>SITUAZIONI IN CUI SI VUOLE OTTENERE UN MIGLIORE CONTROLLO PRESSORIO, COME NEI PAZIENTI AD ALTO RISCHIO CARDIOVASCOLARE, GLI ANZIANI,I DIABETICI, LA DONNA IN GRAVIDANZA;</a:t>
            </a:r>
          </a:p>
          <a:p>
            <a:pPr eaLnBrk="1" hangingPunct="1"/>
            <a:r>
              <a:rPr lang="it-IT" sz="2000" dirty="0"/>
              <a:t>PAZIENTI NEI QUALI SI SOSPETTA UN’ IRREGOLARE ASSUNZIONE DELLA TERAPIA, PER INDURLI A SEGUIRE IN MANIERA PIU’ COSTANTE LE INDICAZIONI DEL MEDICO.</a:t>
            </a:r>
          </a:p>
          <a:p>
            <a:pPr eaLnBrk="1" hangingPunct="1">
              <a:buFont typeface="Wingdings" pitchFamily="2" charset="2"/>
              <a:buNone/>
            </a:pPr>
            <a:endParaRPr lang="it-IT" sz="18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6233" y="304800"/>
            <a:ext cx="10668000" cy="504092"/>
          </a:xfrm>
        </p:spPr>
        <p:txBody>
          <a:bodyPr>
            <a:normAutofit/>
          </a:bodyPr>
          <a:lstStyle/>
          <a:p>
            <a:r>
              <a:rPr lang="it-IT" sz="2800" dirty="0">
                <a:solidFill>
                  <a:srgbClr val="0070C0"/>
                </a:solidFill>
              </a:rPr>
              <a:t>AUTOMISURAZIONE DOMICILIARE DELLA PRESSIONE ARTERIOSA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1150883"/>
            <a:ext cx="11328400" cy="5486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it-IT" sz="1300" dirty="0"/>
              <a:t>	</a:t>
            </a:r>
          </a:p>
          <a:p>
            <a:pPr eaLnBrk="1" hangingPunct="1">
              <a:lnSpc>
                <a:spcPct val="80000"/>
              </a:lnSpc>
            </a:pPr>
            <a:r>
              <a:rPr lang="it-IT" sz="2000" dirty="0"/>
              <a:t>EFFETTUARE UNA SETTIMANA INTERA </a:t>
            </a:r>
            <a:r>
              <a:rPr lang="it-IT" sz="2000" dirty="0" err="1"/>
              <a:t>DI</a:t>
            </a:r>
            <a:r>
              <a:rPr lang="it-IT" sz="2000" dirty="0"/>
              <a:t> MISURAZIONI</a:t>
            </a:r>
            <a:r>
              <a:rPr lang="it-IT" sz="2000" dirty="0" smtClean="0"/>
              <a:t>;</a:t>
            </a:r>
          </a:p>
          <a:p>
            <a:pPr eaLnBrk="1" hangingPunct="1">
              <a:lnSpc>
                <a:spcPct val="80000"/>
              </a:lnSpc>
            </a:pPr>
            <a:endParaRPr lang="it-IT" sz="2000" dirty="0"/>
          </a:p>
          <a:p>
            <a:pPr eaLnBrk="1" hangingPunct="1">
              <a:lnSpc>
                <a:spcPct val="80000"/>
              </a:lnSpc>
            </a:pPr>
            <a:r>
              <a:rPr lang="it-IT" sz="2000" dirty="0"/>
              <a:t>EFFETTUARE 2 MISURAZIONI AL MATTINO ( TRA LE 6:00 E LE 9:00, PRIMA </a:t>
            </a:r>
            <a:r>
              <a:rPr lang="it-IT" sz="2000" dirty="0" err="1"/>
              <a:t>DI</a:t>
            </a:r>
            <a:r>
              <a:rPr lang="it-IT" sz="2000" dirty="0"/>
              <a:t> COLAZIONE E DELLA TERAPIA), A DISTANZA </a:t>
            </a:r>
            <a:r>
              <a:rPr lang="it-IT" sz="2000" dirty="0" err="1"/>
              <a:t>DI</a:t>
            </a:r>
            <a:r>
              <a:rPr lang="it-IT" sz="2000" dirty="0"/>
              <a:t> 2 MINUTI L’UNA DALL’ALTRA, RIPETERE LE 2  MISURAZIONI CON LA STESSA MODALITA’ ALLA SERA ( TRA LE 18:00 E LE 21:00, PRIMA </a:t>
            </a:r>
            <a:r>
              <a:rPr lang="it-IT" sz="2000" dirty="0" err="1"/>
              <a:t>DI</a:t>
            </a:r>
            <a:r>
              <a:rPr lang="it-IT" sz="2000" dirty="0"/>
              <a:t> CENA</a:t>
            </a:r>
            <a:r>
              <a:rPr lang="it-IT" sz="2000" dirty="0" smtClean="0"/>
              <a:t>);</a:t>
            </a:r>
          </a:p>
          <a:p>
            <a:pPr eaLnBrk="1" hangingPunct="1">
              <a:lnSpc>
                <a:spcPct val="80000"/>
              </a:lnSpc>
            </a:pPr>
            <a:endParaRPr lang="it-IT" sz="2000" dirty="0"/>
          </a:p>
          <a:p>
            <a:pPr eaLnBrk="1" hangingPunct="1">
              <a:lnSpc>
                <a:spcPct val="80000"/>
              </a:lnSpc>
            </a:pPr>
            <a:r>
              <a:rPr lang="it-IT" sz="2000" dirty="0"/>
              <a:t>VALUTARE LA MEDIA </a:t>
            </a:r>
            <a:r>
              <a:rPr lang="it-IT" sz="2000" dirty="0" err="1"/>
              <a:t>DI</a:t>
            </a:r>
            <a:r>
              <a:rPr lang="it-IT" sz="2000" dirty="0"/>
              <a:t> TUTTE LE MISURAZIONI, POSSIBILMENTE SCARTANDO QUELLE DEL 1 GIORNO:</a:t>
            </a:r>
          </a:p>
          <a:p>
            <a:pPr eaLnBrk="1" hangingPunct="1">
              <a:lnSpc>
                <a:spcPct val="80000"/>
              </a:lnSpc>
            </a:pPr>
            <a:endParaRPr lang="it-IT" sz="2000" dirty="0"/>
          </a:p>
          <a:p>
            <a:pPr eaLnBrk="1" hangingPunct="1">
              <a:lnSpc>
                <a:spcPct val="80000"/>
              </a:lnSpc>
            </a:pPr>
            <a:r>
              <a:rPr lang="it-IT" sz="2000" dirty="0"/>
              <a:t>I VALORI NORMALI DELLA PRESSIONE MEDIA SU 7 GIORNI</a:t>
            </a:r>
          </a:p>
          <a:p>
            <a:pPr eaLnBrk="1" hangingPunct="1">
              <a:lnSpc>
                <a:spcPct val="80000"/>
              </a:lnSpc>
            </a:pPr>
            <a:endParaRPr lang="it-IT" sz="2000" dirty="0"/>
          </a:p>
          <a:p>
            <a:pPr eaLnBrk="1" hangingPunct="1">
              <a:lnSpc>
                <a:spcPct val="80000"/>
              </a:lnSpc>
            </a:pPr>
            <a:r>
              <a:rPr lang="it-IT" sz="2000" dirty="0"/>
              <a:t>NORMOTENSIONE  ( &lt;130/80 MMHG)</a:t>
            </a:r>
          </a:p>
          <a:p>
            <a:pPr eaLnBrk="1" hangingPunct="1">
              <a:lnSpc>
                <a:spcPct val="80000"/>
              </a:lnSpc>
            </a:pPr>
            <a:r>
              <a:rPr lang="it-IT" sz="2000" dirty="0"/>
              <a:t>IPERTENSIONE      ( &gt;135/85 MMHG)</a:t>
            </a:r>
          </a:p>
          <a:p>
            <a:pPr eaLnBrk="1" hangingPunct="1">
              <a:lnSpc>
                <a:spcPct val="80000"/>
              </a:lnSpc>
            </a:pPr>
            <a:endParaRPr lang="it-IT" sz="2000" dirty="0"/>
          </a:p>
          <a:p>
            <a:pPr eaLnBrk="1" hangingPunct="1">
              <a:lnSpc>
                <a:spcPct val="80000"/>
              </a:lnSpc>
            </a:pPr>
            <a:r>
              <a:rPr lang="it-IT" sz="2000" dirty="0"/>
              <a:t>PRESSIONE MEDIA SU 6 GIORNI</a:t>
            </a:r>
          </a:p>
          <a:p>
            <a:pPr eaLnBrk="1" hangingPunct="1">
              <a:lnSpc>
                <a:spcPct val="80000"/>
              </a:lnSpc>
            </a:pPr>
            <a:endParaRPr lang="it-IT" sz="1800" dirty="0"/>
          </a:p>
          <a:p>
            <a:pPr eaLnBrk="1" hangingPunct="1">
              <a:lnSpc>
                <a:spcPct val="80000"/>
              </a:lnSpc>
              <a:buNone/>
            </a:pPr>
            <a:endParaRPr lang="it-IT" sz="1800" dirty="0"/>
          </a:p>
          <a:p>
            <a:pPr eaLnBrk="1" hangingPunct="1">
              <a:lnSpc>
                <a:spcPct val="80000"/>
              </a:lnSpc>
            </a:pPr>
            <a:endParaRPr lang="it-IT" sz="1800" dirty="0"/>
          </a:p>
          <a:p>
            <a:pPr eaLnBrk="1" hangingPunct="1">
              <a:lnSpc>
                <a:spcPct val="80000"/>
              </a:lnSpc>
            </a:pPr>
            <a:endParaRPr lang="it-IT" sz="18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 txBox="1">
            <a:spLocks/>
          </p:cNvSpPr>
          <p:nvPr/>
        </p:nvSpPr>
        <p:spPr>
          <a:xfrm>
            <a:off x="817124" y="169415"/>
            <a:ext cx="10836613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Geneva" charset="-128"/>
                <a:cs typeface="Geneva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Geneva" charset="-128"/>
                <a:cs typeface="Genev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Geneva" charset="-128"/>
                <a:cs typeface="Genev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Geneva" charset="-128"/>
                <a:cs typeface="Genev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Geneva" charset="-128"/>
                <a:cs typeface="Geneva" charset="0"/>
              </a:defRPr>
            </a:lvl5pPr>
            <a:lvl6pPr marL="457059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116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174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231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Geneva" charset="-128"/>
              </a:rPr>
              <a:t>BP </a:t>
            </a:r>
            <a:r>
              <a:rPr kumimoji="0" lang="it-IT" sz="3200" b="1" i="0" u="none" strike="noStrike" kern="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Geneva" charset="-128"/>
              </a:rPr>
              <a:t>measurement</a:t>
            </a: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Geneva" charset="-128"/>
              </a:rPr>
              <a:t> </a:t>
            </a:r>
            <a:r>
              <a:rPr kumimoji="0" lang="it-IT" sz="3200" b="1" i="0" u="none" strike="noStrike" kern="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Geneva" charset="-128"/>
              </a:rPr>
              <a:t>method</a:t>
            </a: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Geneva" charset="-128"/>
              </a:rPr>
              <a:t> </a:t>
            </a:r>
            <a:r>
              <a:rPr kumimoji="0" lang="it-IT" sz="3200" b="1" i="0" u="none" strike="noStrike" kern="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Geneva" charset="-128"/>
              </a:rPr>
              <a:t>recommended</a:t>
            </a: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Geneva" charset="-128"/>
              </a:rPr>
              <a:t> for </a:t>
            </a:r>
            <a:r>
              <a:rPr kumimoji="0" lang="it-IT" sz="3200" b="1" i="0" u="none" strike="noStrike" kern="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Geneva" charset="-128"/>
              </a:rPr>
              <a:t>diagnosis</a:t>
            </a: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Geneva" charset="-128"/>
              </a:rPr>
              <a:t> of HT </a:t>
            </a: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Geneva" charset="-128"/>
              </a:rPr>
              <a:t>…(ora).</a:t>
            </a:r>
          </a:p>
        </p:txBody>
      </p:sp>
      <p:pic>
        <p:nvPicPr>
          <p:cNvPr id="7" name="Picture Placeholder 1" descr="Figure"/>
          <p:cNvPicPr>
            <a:picLocks noChangeAspect="1"/>
          </p:cNvPicPr>
          <p:nvPr/>
        </p:nvPicPr>
        <p:blipFill rotWithShape="1">
          <a:blip r:embed="rId3"/>
          <a:srcRect l="333" t="41719" r="-333" b="22071"/>
          <a:stretch/>
        </p:blipFill>
        <p:spPr>
          <a:xfrm>
            <a:off x="1011679" y="1609033"/>
            <a:ext cx="6464028" cy="4635968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011679" y="3852161"/>
            <a:ext cx="6464028" cy="2392847"/>
          </a:xfrm>
          <a:prstGeom prst="rect">
            <a:avLst/>
          </a:prstGeom>
          <a:noFill/>
          <a:ln w="635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4733413" y="6403127"/>
            <a:ext cx="41381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2018 ESC/ESH </a:t>
            </a:r>
            <a:r>
              <a:rPr kumimoji="0" lang="it-IT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Hypertansion</a:t>
            </a: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Guidelines</a:t>
            </a:r>
            <a:endParaRPr kumimoji="0" lang="it-IT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2" descr="Immagine correla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37" r="16911"/>
          <a:stretch/>
        </p:blipFill>
        <p:spPr>
          <a:xfrm>
            <a:off x="8871518" y="1783423"/>
            <a:ext cx="2167375" cy="185623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22" r="5542"/>
          <a:stretch/>
        </p:blipFill>
        <p:spPr>
          <a:xfrm>
            <a:off x="8871518" y="4212068"/>
            <a:ext cx="2167375" cy="182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2931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32044"/>
          </a:xfrm>
        </p:spPr>
        <p:txBody>
          <a:bodyPr>
            <a:noAutofit/>
          </a:bodyPr>
          <a:lstStyle/>
          <a:p>
            <a:r>
              <a:rPr lang="it-IT" sz="2800" dirty="0"/>
              <a:t> </a:t>
            </a:r>
            <a:r>
              <a:rPr lang="it-IT" sz="2800" dirty="0">
                <a:solidFill>
                  <a:srgbClr val="00B0F0"/>
                </a:solidFill>
              </a:rPr>
              <a:t>IPERTENSIONE DA CAMICE </a:t>
            </a:r>
            <a:r>
              <a:rPr lang="it-IT" sz="2800" dirty="0" smtClean="0">
                <a:solidFill>
                  <a:srgbClr val="00B0F0"/>
                </a:solidFill>
              </a:rPr>
              <a:t>BIANCO</a:t>
            </a:r>
            <a:endParaRPr lang="it-IT" sz="2800" dirty="0">
              <a:solidFill>
                <a:srgbClr val="00B0F0"/>
              </a:solidFill>
            </a:endParaRPr>
          </a:p>
        </p:txBody>
      </p:sp>
      <p:pic>
        <p:nvPicPr>
          <p:cNvPr id="147458" name="Picture 2" descr="C:\Users\Proprietario\Desktop\LINEE GUIDA\ipertensione_da_camice_bianc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60554" y="1825625"/>
            <a:ext cx="5270903" cy="4351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57915"/>
            <a:ext cx="10515600" cy="766851"/>
          </a:xfrm>
        </p:spPr>
        <p:txBody>
          <a:bodyPr>
            <a:noAutofit/>
          </a:bodyPr>
          <a:lstStyle/>
          <a:p>
            <a:r>
              <a:rPr lang="it-IT" sz="2800" dirty="0">
                <a:solidFill>
                  <a:srgbClr val="00B0F0"/>
                </a:solidFill>
              </a:rPr>
              <a:t>IPERTENSIONE </a:t>
            </a:r>
            <a:r>
              <a:rPr lang="it-IT" sz="2800" dirty="0" smtClean="0">
                <a:solidFill>
                  <a:srgbClr val="00B0F0"/>
                </a:solidFill>
              </a:rPr>
              <a:t>MASCHERATA</a:t>
            </a:r>
            <a:r>
              <a:rPr lang="it-IT" sz="2800" dirty="0">
                <a:solidFill>
                  <a:srgbClr val="00B0F0"/>
                </a:solidFill>
              </a:rPr>
              <a:t/>
            </a:r>
            <a:br>
              <a:rPr lang="it-IT" sz="2800" dirty="0">
                <a:solidFill>
                  <a:srgbClr val="00B0F0"/>
                </a:solidFill>
              </a:rPr>
            </a:br>
            <a:endParaRPr lang="it-IT" sz="2800" dirty="0">
              <a:solidFill>
                <a:srgbClr val="00B0F0"/>
              </a:solidFill>
            </a:endParaRPr>
          </a:p>
        </p:txBody>
      </p:sp>
      <p:pic>
        <p:nvPicPr>
          <p:cNvPr id="148482" name="Picture 2" descr="C:\Users\Proprietario\Desktop\LINEE GUIDA\sospetto_ipertensione_mascherat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16957" y="1825625"/>
            <a:ext cx="6758091" cy="4351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xmlns="" id="{55CDCF0D-4DB4-4F63-8793-EB18C22F9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31" y="3306763"/>
            <a:ext cx="1922463" cy="914400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7819" dir="2700000" algn="ctr" rotWithShape="0">
              <a:srgbClr val="4C004C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endParaRPr lang="it-IT" sz="2400">
              <a:solidFill>
                <a:srgbClr val="FFFFFF"/>
              </a:solidFill>
              <a:latin typeface="Times New Roman" panose="02020603050405020304" pitchFamily="18" charset="0"/>
              <a:ea typeface="MS Gothic" panose="020B0609070205080204" pitchFamily="49" charset="-128"/>
            </a:endParaRPr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xmlns="" id="{5E6C2BBF-56B4-4318-BE39-6DDC9E96E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9494" y="2978159"/>
            <a:ext cx="2243137" cy="595313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7819" dir="2700000" algn="ctr" rotWithShape="0">
              <a:srgbClr val="00003C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endParaRPr lang="it-IT" sz="2400">
              <a:solidFill>
                <a:srgbClr val="FFFFFF"/>
              </a:solidFill>
              <a:latin typeface="Times New Roman" panose="02020603050405020304" pitchFamily="18" charset="0"/>
              <a:ea typeface="MS Gothic" panose="020B0609070205080204" pitchFamily="49" charset="-128"/>
            </a:endParaRP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xmlns="" id="{6665B694-8A49-4644-A724-8ABCF6BEE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9494" y="4129088"/>
            <a:ext cx="2243137" cy="595312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7819" dir="2700000" algn="ctr" rotWithShape="0">
              <a:srgbClr val="00003C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endParaRPr lang="it-IT" sz="2400">
              <a:solidFill>
                <a:srgbClr val="FFFFFF"/>
              </a:solidFill>
              <a:latin typeface="Times New Roman" panose="02020603050405020304" pitchFamily="18" charset="0"/>
              <a:ea typeface="MS Gothic" panose="020B0609070205080204" pitchFamily="49" charset="-128"/>
            </a:endParaRP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xmlns="" id="{1C6DE4B2-4BCD-491D-BB9C-3E2ADAF79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9494" y="5013334"/>
            <a:ext cx="2243137" cy="595313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7819" dir="2700000" algn="ctr" rotWithShape="0">
              <a:srgbClr val="00003C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endParaRPr lang="it-IT" sz="2400">
              <a:solidFill>
                <a:srgbClr val="FFFFFF"/>
              </a:solidFill>
              <a:latin typeface="Times New Roman" panose="02020603050405020304" pitchFamily="18" charset="0"/>
              <a:ea typeface="MS Gothic" panose="020B0609070205080204" pitchFamily="49" charset="-128"/>
            </a:endParaRPr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xmlns="" id="{59555A32-0033-42C7-9430-D1E6EA7FB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9494" y="5969009"/>
            <a:ext cx="2243137" cy="595313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7819" dir="2700000" algn="ctr" rotWithShape="0">
              <a:srgbClr val="00003C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endParaRPr lang="it-IT" sz="2400">
              <a:solidFill>
                <a:srgbClr val="FFFFFF"/>
              </a:solidFill>
              <a:latin typeface="Times New Roman" panose="02020603050405020304" pitchFamily="18" charset="0"/>
              <a:ea typeface="MS Gothic" panose="020B0609070205080204" pitchFamily="49" charset="-128"/>
            </a:endParaRP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xmlns="" id="{E0A40A48-C2A6-4009-B83C-D6149A593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9494" y="1393834"/>
            <a:ext cx="2243137" cy="595313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7819" dir="2700000" algn="ctr" rotWithShape="0">
              <a:srgbClr val="00003C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endParaRPr lang="it-IT" sz="2400">
              <a:solidFill>
                <a:srgbClr val="FFFFFF"/>
              </a:solidFill>
              <a:latin typeface="Times New Roman" panose="02020603050405020304" pitchFamily="18" charset="0"/>
              <a:ea typeface="MS Gothic" panose="020B0609070205080204" pitchFamily="49" charset="-128"/>
            </a:endParaRPr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xmlns="" id="{F5D86C71-9F15-4EE3-866A-9DDE50125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58784"/>
            <a:ext cx="91440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440" tIns="41040" rIns="82440" bIns="4104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FF000"/>
              </a:buClr>
              <a:buSzPct val="100000"/>
            </a:pPr>
            <a:r>
              <a:rPr lang="en-GB" altLang="it-IT" sz="3600" dirty="0" err="1">
                <a:solidFill>
                  <a:srgbClr val="FFF000"/>
                </a:solidFill>
                <a:latin typeface="Arial" panose="020B0604020202020204" pitchFamily="34" charset="0"/>
              </a:rPr>
              <a:t>Complicanze</a:t>
            </a:r>
            <a:endParaRPr lang="en-GB" altLang="it-IT" sz="3600" dirty="0">
              <a:solidFill>
                <a:srgbClr val="FFF000"/>
              </a:solidFill>
              <a:latin typeface="Arial" panose="020B0604020202020204" pitchFamily="34" charset="0"/>
            </a:endParaRPr>
          </a:p>
        </p:txBody>
      </p:sp>
      <p:sp>
        <p:nvSpPr>
          <p:cNvPr id="12296" name="Rectangle 8">
            <a:extLst>
              <a:ext uri="{FF2B5EF4-FFF2-40B4-BE49-F238E27FC236}">
                <a16:creationId xmlns:a16="http://schemas.microsoft.com/office/drawing/2014/main" xmlns="" id="{02D3244F-4A81-4AA2-92A5-08075DEE9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557" y="1055688"/>
            <a:ext cx="108523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en-GB" altLang="it-IT" sz="1400">
                <a:latin typeface="Arial" panose="020B0604020202020204" pitchFamily="34" charset="0"/>
              </a:rPr>
              <a:t>Encefalopatia</a:t>
            </a:r>
          </a:p>
        </p:txBody>
      </p:sp>
      <p:sp>
        <p:nvSpPr>
          <p:cNvPr id="12297" name="Rectangle 9">
            <a:extLst>
              <a:ext uri="{FF2B5EF4-FFF2-40B4-BE49-F238E27FC236}">
                <a16:creationId xmlns:a16="http://schemas.microsoft.com/office/drawing/2014/main" xmlns="" id="{18905B01-3764-403C-A111-054A0BAB0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069" y="3568700"/>
            <a:ext cx="16959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en-GB" altLang="it-IT">
                <a:latin typeface="Arial" panose="020B0604020202020204" pitchFamily="34" charset="0"/>
              </a:rPr>
              <a:t>Ipertensione</a:t>
            </a:r>
          </a:p>
        </p:txBody>
      </p:sp>
      <p:sp>
        <p:nvSpPr>
          <p:cNvPr id="12298" name="Rectangle 10">
            <a:extLst>
              <a:ext uri="{FF2B5EF4-FFF2-40B4-BE49-F238E27FC236}">
                <a16:creationId xmlns:a16="http://schemas.microsoft.com/office/drawing/2014/main" xmlns="" id="{17C720BD-FEAA-4A3E-8CCE-736BD6244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1562" y="1565284"/>
            <a:ext cx="202619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en-GB" altLang="it-IT" sz="1600">
                <a:latin typeface="Arial" panose="020B0604020202020204" pitchFamily="34" charset="0"/>
              </a:rPr>
              <a:t>Complicanze cerebrali</a:t>
            </a:r>
          </a:p>
        </p:txBody>
      </p:sp>
      <p:sp>
        <p:nvSpPr>
          <p:cNvPr id="12299" name="Rectangle 11">
            <a:extLst>
              <a:ext uri="{FF2B5EF4-FFF2-40B4-BE49-F238E27FC236}">
                <a16:creationId xmlns:a16="http://schemas.microsoft.com/office/drawing/2014/main" xmlns="" id="{87766A2F-7418-4ED5-B38A-05F617E2A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1563" y="3148022"/>
            <a:ext cx="212878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en-GB" altLang="it-IT" sz="1600">
                <a:latin typeface="Arial" panose="020B0604020202020204" pitchFamily="34" charset="0"/>
              </a:rPr>
              <a:t>Complicanze cardiache</a:t>
            </a:r>
          </a:p>
        </p:txBody>
      </p:sp>
      <p:sp>
        <p:nvSpPr>
          <p:cNvPr id="12300" name="Rectangle 12">
            <a:extLst>
              <a:ext uri="{FF2B5EF4-FFF2-40B4-BE49-F238E27FC236}">
                <a16:creationId xmlns:a16="http://schemas.microsoft.com/office/drawing/2014/main" xmlns="" id="{9A46A343-7A70-4C0D-B46D-EECC890BE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1570" y="4300547"/>
            <a:ext cx="20149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en-GB" altLang="it-IT" sz="1600">
                <a:latin typeface="Arial" panose="020B0604020202020204" pitchFamily="34" charset="0"/>
              </a:rPr>
              <a:t>Complicanze retiniche</a:t>
            </a:r>
          </a:p>
        </p:txBody>
      </p:sp>
      <p:sp>
        <p:nvSpPr>
          <p:cNvPr id="12301" name="Rectangle 13">
            <a:extLst>
              <a:ext uri="{FF2B5EF4-FFF2-40B4-BE49-F238E27FC236}">
                <a16:creationId xmlns:a16="http://schemas.microsoft.com/office/drawing/2014/main" xmlns="" id="{A7342473-E162-4DEB-B3D6-557310BA4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9978" y="5192722"/>
            <a:ext cx="20486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en-GB" altLang="it-IT" sz="1600">
                <a:latin typeface="Arial" panose="020B0604020202020204" pitchFamily="34" charset="0"/>
              </a:rPr>
              <a:t>Complicanze vascolari</a:t>
            </a:r>
          </a:p>
        </p:txBody>
      </p:sp>
      <p:sp>
        <p:nvSpPr>
          <p:cNvPr id="12302" name="Rectangle 14">
            <a:extLst>
              <a:ext uri="{FF2B5EF4-FFF2-40B4-BE49-F238E27FC236}">
                <a16:creationId xmlns:a16="http://schemas.microsoft.com/office/drawing/2014/main" xmlns="" id="{614C2C34-EFDB-439B-BA63-804D8EF61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9530" y="6140459"/>
            <a:ext cx="174086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en-GB" altLang="it-IT" sz="1600">
                <a:latin typeface="Arial" panose="020B0604020202020204" pitchFamily="34" charset="0"/>
              </a:rPr>
              <a:t>Complicanze renali</a:t>
            </a:r>
          </a:p>
        </p:txBody>
      </p:sp>
      <p:sp>
        <p:nvSpPr>
          <p:cNvPr id="12303" name="Rectangle 15">
            <a:extLst>
              <a:ext uri="{FF2B5EF4-FFF2-40B4-BE49-F238E27FC236}">
                <a16:creationId xmlns:a16="http://schemas.microsoft.com/office/drawing/2014/main" xmlns="" id="{6B37AF20-CC1D-4381-9F02-0379E0526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1734" y="1268413"/>
            <a:ext cx="82554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en-GB" altLang="it-IT" sz="1400">
                <a:latin typeface="Arial" panose="020B0604020202020204" pitchFamily="34" charset="0"/>
              </a:rPr>
              <a:t>Emorragia</a:t>
            </a:r>
          </a:p>
        </p:txBody>
      </p:sp>
      <p:sp>
        <p:nvSpPr>
          <p:cNvPr id="12304" name="Rectangle 16">
            <a:extLst>
              <a:ext uri="{FF2B5EF4-FFF2-40B4-BE49-F238E27FC236}">
                <a16:creationId xmlns:a16="http://schemas.microsoft.com/office/drawing/2014/main" xmlns="" id="{94AB8A86-B7DB-4EA6-990A-82931D0D1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315" y="1471613"/>
            <a:ext cx="10900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en-GB" altLang="it-IT" sz="1400"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12305" name="Rectangle 17">
            <a:extLst>
              <a:ext uri="{FF2B5EF4-FFF2-40B4-BE49-F238E27FC236}">
                <a16:creationId xmlns:a16="http://schemas.microsoft.com/office/drawing/2014/main" xmlns="" id="{79ADA222-C0BD-4020-A118-87855175D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267" y="1471613"/>
            <a:ext cx="63639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en-GB" altLang="it-IT" sz="1400" dirty="0" err="1">
                <a:latin typeface="Arial" panose="020B0604020202020204" pitchFamily="34" charset="0"/>
              </a:rPr>
              <a:t>rombosi</a:t>
            </a:r>
            <a:endParaRPr lang="en-GB" altLang="it-IT" sz="1400" dirty="0">
              <a:latin typeface="Arial" panose="020B0604020202020204" pitchFamily="34" charset="0"/>
            </a:endParaRPr>
          </a:p>
        </p:txBody>
      </p:sp>
      <p:sp>
        <p:nvSpPr>
          <p:cNvPr id="12306" name="Rectangle 18">
            <a:extLst>
              <a:ext uri="{FF2B5EF4-FFF2-40B4-BE49-F238E27FC236}">
                <a16:creationId xmlns:a16="http://schemas.microsoft.com/office/drawing/2014/main" xmlns="" id="{AA329431-DBD5-482A-8D07-B546A1A58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6963" y="1674813"/>
            <a:ext cx="124232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en-GB" altLang="it-IT" sz="1400">
                <a:latin typeface="Arial" panose="020B0604020202020204" pitchFamily="34" charset="0"/>
              </a:rPr>
              <a:t>Infarto lacunare</a:t>
            </a:r>
          </a:p>
        </p:txBody>
      </p:sp>
      <p:sp>
        <p:nvSpPr>
          <p:cNvPr id="12307" name="Rectangle 19">
            <a:extLst>
              <a:ext uri="{FF2B5EF4-FFF2-40B4-BE49-F238E27FC236}">
                <a16:creationId xmlns:a16="http://schemas.microsoft.com/office/drawing/2014/main" xmlns="" id="{80DACF1D-3BDC-489F-82CC-27E0FE01D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1734" y="1876427"/>
            <a:ext cx="27892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en-GB" altLang="it-IT" sz="1400">
                <a:latin typeface="Arial" panose="020B0604020202020204" pitchFamily="34" charset="0"/>
              </a:rPr>
              <a:t>TIA</a:t>
            </a:r>
          </a:p>
        </p:txBody>
      </p:sp>
      <p:sp>
        <p:nvSpPr>
          <p:cNvPr id="12308" name="Rectangle 20">
            <a:extLst>
              <a:ext uri="{FF2B5EF4-FFF2-40B4-BE49-F238E27FC236}">
                <a16:creationId xmlns:a16="http://schemas.microsoft.com/office/drawing/2014/main" xmlns="" id="{636FFAE7-30D1-46FE-A351-ABEBA6732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1730" y="2066927"/>
            <a:ext cx="76623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en-GB" altLang="it-IT" sz="1400">
                <a:latin typeface="Arial" panose="020B0604020202020204" pitchFamily="34" charset="0"/>
              </a:rPr>
              <a:t>Demenza</a:t>
            </a:r>
          </a:p>
        </p:txBody>
      </p:sp>
      <p:sp>
        <p:nvSpPr>
          <p:cNvPr id="12309" name="Rectangle 21">
            <a:extLst>
              <a:ext uri="{FF2B5EF4-FFF2-40B4-BE49-F238E27FC236}">
                <a16:creationId xmlns:a16="http://schemas.microsoft.com/office/drawing/2014/main" xmlns="" id="{E0549A54-C98E-462E-9FAD-AF72779F4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5379" y="2728913"/>
            <a:ext cx="200856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en-GB" altLang="it-IT" sz="1400">
                <a:latin typeface="Arial" panose="020B0604020202020204" pitchFamily="34" charset="0"/>
              </a:rPr>
              <a:t>Ipertrofia ventricolare sin.</a:t>
            </a:r>
          </a:p>
        </p:txBody>
      </p:sp>
      <p:sp>
        <p:nvSpPr>
          <p:cNvPr id="12310" name="Rectangle 22">
            <a:extLst>
              <a:ext uri="{FF2B5EF4-FFF2-40B4-BE49-F238E27FC236}">
                <a16:creationId xmlns:a16="http://schemas.microsoft.com/office/drawing/2014/main" xmlns="" id="{00E347EB-CB29-439C-9F6B-A0E15F84F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6967" y="2932113"/>
            <a:ext cx="167193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en-GB" altLang="it-IT" sz="1400">
                <a:latin typeface="Arial" panose="020B0604020202020204" pitchFamily="34" charset="0"/>
              </a:rPr>
              <a:t>Scompenso cardiaco</a:t>
            </a:r>
          </a:p>
        </p:txBody>
      </p:sp>
      <p:sp>
        <p:nvSpPr>
          <p:cNvPr id="12311" name="Rectangle 23">
            <a:extLst>
              <a:ext uri="{FF2B5EF4-FFF2-40B4-BE49-F238E27FC236}">
                <a16:creationId xmlns:a16="http://schemas.microsoft.com/office/drawing/2014/main" xmlns="" id="{ADA8F27C-1453-4FC8-BC21-E3588F3D0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1732" y="3135313"/>
            <a:ext cx="55784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en-GB" altLang="it-IT" sz="1400">
                <a:latin typeface="Arial" panose="020B0604020202020204" pitchFamily="34" charset="0"/>
              </a:rPr>
              <a:t>Aritmie</a:t>
            </a:r>
          </a:p>
        </p:txBody>
      </p:sp>
      <p:sp>
        <p:nvSpPr>
          <p:cNvPr id="12312" name="Rectangle 24">
            <a:extLst>
              <a:ext uri="{FF2B5EF4-FFF2-40B4-BE49-F238E27FC236}">
                <a16:creationId xmlns:a16="http://schemas.microsoft.com/office/drawing/2014/main" xmlns="" id="{292C61C0-02E0-4E25-A449-5B9C57B8F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1732" y="3338513"/>
            <a:ext cx="55784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en-GB" altLang="it-IT" sz="1400">
                <a:latin typeface="Arial" panose="020B0604020202020204" pitchFamily="34" charset="0"/>
              </a:rPr>
              <a:t>Angina</a:t>
            </a:r>
          </a:p>
        </p:txBody>
      </p:sp>
      <p:sp>
        <p:nvSpPr>
          <p:cNvPr id="12313" name="Rectangle 25">
            <a:extLst>
              <a:ext uri="{FF2B5EF4-FFF2-40B4-BE49-F238E27FC236}">
                <a16:creationId xmlns:a16="http://schemas.microsoft.com/office/drawing/2014/main" xmlns="" id="{A32541E4-5FC1-4087-A4E0-768CDBD7B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0143" y="3540127"/>
            <a:ext cx="50654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en-GB" altLang="it-IT" sz="1400">
                <a:latin typeface="Arial" panose="020B0604020202020204" pitchFamily="34" charset="0"/>
              </a:rPr>
              <a:t>Infarto</a:t>
            </a:r>
          </a:p>
        </p:txBody>
      </p:sp>
      <p:sp>
        <p:nvSpPr>
          <p:cNvPr id="12314" name="Rectangle 26">
            <a:extLst>
              <a:ext uri="{FF2B5EF4-FFF2-40B4-BE49-F238E27FC236}">
                <a16:creationId xmlns:a16="http://schemas.microsoft.com/office/drawing/2014/main" xmlns="" id="{27FD9E12-2937-4FF8-9FB6-A13E10E92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555" y="4151313"/>
            <a:ext cx="154208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en-GB" altLang="it-IT" sz="1400">
                <a:latin typeface="Arial" panose="020B0604020202020204" pitchFamily="34" charset="0"/>
              </a:rPr>
              <a:t>Emorragie essudati</a:t>
            </a:r>
          </a:p>
        </p:txBody>
      </p:sp>
      <p:sp>
        <p:nvSpPr>
          <p:cNvPr id="12315" name="Rectangle 27">
            <a:extLst>
              <a:ext uri="{FF2B5EF4-FFF2-40B4-BE49-F238E27FC236}">
                <a16:creationId xmlns:a16="http://schemas.microsoft.com/office/drawing/2014/main" xmlns="" id="{BB63CAE9-2882-4D90-8812-6BD397922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549" y="4354513"/>
            <a:ext cx="156292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en-GB" altLang="it-IT" sz="1400">
                <a:latin typeface="Arial" panose="020B0604020202020204" pitchFamily="34" charset="0"/>
              </a:rPr>
              <a:t>Edema della papilla</a:t>
            </a:r>
          </a:p>
        </p:txBody>
      </p:sp>
      <p:sp>
        <p:nvSpPr>
          <p:cNvPr id="12316" name="Rectangle 28">
            <a:extLst>
              <a:ext uri="{FF2B5EF4-FFF2-40B4-BE49-F238E27FC236}">
                <a16:creationId xmlns:a16="http://schemas.microsoft.com/office/drawing/2014/main" xmlns="" id="{972F7260-8E78-48E0-B0A3-B1A583CCF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6967" y="4962527"/>
            <a:ext cx="165269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en-GB" altLang="it-IT" sz="1400">
                <a:latin typeface="Arial" panose="020B0604020202020204" pitchFamily="34" charset="0"/>
              </a:rPr>
              <a:t>Dissecazione aortica</a:t>
            </a:r>
          </a:p>
        </p:txBody>
      </p:sp>
      <p:sp>
        <p:nvSpPr>
          <p:cNvPr id="12317" name="Rectangle 29">
            <a:extLst>
              <a:ext uri="{FF2B5EF4-FFF2-40B4-BE49-F238E27FC236}">
                <a16:creationId xmlns:a16="http://schemas.microsoft.com/office/drawing/2014/main" xmlns="" id="{4A1B8520-A3D8-411F-B7A2-D48C0ACA3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6970" y="5165727"/>
            <a:ext cx="168155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en-GB" altLang="it-IT" sz="1400">
                <a:latin typeface="Arial" panose="020B0604020202020204" pitchFamily="34" charset="0"/>
              </a:rPr>
              <a:t>Placche ateromatose</a:t>
            </a:r>
          </a:p>
        </p:txBody>
      </p:sp>
      <p:sp>
        <p:nvSpPr>
          <p:cNvPr id="12318" name="Rectangle 30">
            <a:extLst>
              <a:ext uri="{FF2B5EF4-FFF2-40B4-BE49-F238E27FC236}">
                <a16:creationId xmlns:a16="http://schemas.microsoft.com/office/drawing/2014/main" xmlns="" id="{9D5CF2C0-BC02-4960-896D-B3BF1EFCD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3794" y="5368927"/>
            <a:ext cx="204703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en-GB" altLang="it-IT" sz="1400">
                <a:latin typeface="Arial" panose="020B0604020202020204" pitchFamily="34" charset="0"/>
              </a:rPr>
              <a:t>(aorta, carotidi, coronarie)</a:t>
            </a:r>
            <a:r>
              <a:rPr lang="ar-SA" altLang="it-IT" sz="1400">
                <a:latin typeface="Arial" panose="020B0604020202020204" pitchFamily="34" charset="0"/>
                <a:cs typeface="Arial" panose="020B0604020202020204" pitchFamily="34" charset="0"/>
              </a:rPr>
              <a:t>‏</a:t>
            </a:r>
            <a:endParaRPr lang="en-GB" altLang="it-IT" sz="1400">
              <a:latin typeface="Arial" panose="020B0604020202020204" pitchFamily="34" charset="0"/>
            </a:endParaRPr>
          </a:p>
        </p:txBody>
      </p:sp>
      <p:sp>
        <p:nvSpPr>
          <p:cNvPr id="12319" name="Rectangle 31">
            <a:extLst>
              <a:ext uri="{FF2B5EF4-FFF2-40B4-BE49-F238E27FC236}">
                <a16:creationId xmlns:a16="http://schemas.microsoft.com/office/drawing/2014/main" xmlns="" id="{280D58A5-60FF-46D3-BA3E-B84068F65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551" y="5976938"/>
            <a:ext cx="104515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en-GB" altLang="it-IT" sz="1400">
                <a:latin typeface="Arial" panose="020B0604020202020204" pitchFamily="34" charset="0"/>
              </a:rPr>
              <a:t>Nefrosclerosi</a:t>
            </a:r>
          </a:p>
        </p:txBody>
      </p:sp>
      <p:sp>
        <p:nvSpPr>
          <p:cNvPr id="12320" name="Rectangle 32">
            <a:extLst>
              <a:ext uri="{FF2B5EF4-FFF2-40B4-BE49-F238E27FC236}">
                <a16:creationId xmlns:a16="http://schemas.microsoft.com/office/drawing/2014/main" xmlns="" id="{A27C35FA-79F5-4CB8-9285-CD3DD5CE2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5382" y="6180138"/>
            <a:ext cx="153881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r>
              <a:rPr lang="en-GB" altLang="it-IT" sz="1400">
                <a:latin typeface="Arial" panose="020B0604020202020204" pitchFamily="34" charset="0"/>
              </a:rPr>
              <a:t>Insufficienza renale</a:t>
            </a:r>
          </a:p>
        </p:txBody>
      </p:sp>
      <p:grpSp>
        <p:nvGrpSpPr>
          <p:cNvPr id="12321" name="Group 33">
            <a:extLst>
              <a:ext uri="{FF2B5EF4-FFF2-40B4-BE49-F238E27FC236}">
                <a16:creationId xmlns:a16="http://schemas.microsoft.com/office/drawing/2014/main" xmlns="" id="{7363E6CC-9B3C-49BF-AB0E-5792B6F8B2C5}"/>
              </a:ext>
            </a:extLst>
          </p:cNvPr>
          <p:cNvGrpSpPr>
            <a:grpSpLocks/>
          </p:cNvGrpSpPr>
          <p:nvPr/>
        </p:nvGrpSpPr>
        <p:grpSpPr bwMode="auto">
          <a:xfrm>
            <a:off x="3787777" y="1498604"/>
            <a:ext cx="958851" cy="4964113"/>
            <a:chOff x="1426" y="944"/>
            <a:chExt cx="604" cy="3127"/>
          </a:xfrm>
        </p:grpSpPr>
        <p:sp>
          <p:nvSpPr>
            <p:cNvPr id="12322" name="Rectangle 34">
              <a:extLst>
                <a:ext uri="{FF2B5EF4-FFF2-40B4-BE49-F238E27FC236}">
                  <a16:creationId xmlns:a16="http://schemas.microsoft.com/office/drawing/2014/main" xmlns="" id="{708AD6E1-20D3-4245-A91A-E740328E7A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1" y="1021"/>
              <a:ext cx="256" cy="68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lnSpc>
                  <a:spcPct val="7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</a:pPr>
              <a:endParaRPr lang="it-IT"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endParaRPr>
            </a:p>
          </p:txBody>
        </p:sp>
        <p:sp>
          <p:nvSpPr>
            <p:cNvPr id="12323" name="Rectangle 35">
              <a:extLst>
                <a:ext uri="{FF2B5EF4-FFF2-40B4-BE49-F238E27FC236}">
                  <a16:creationId xmlns:a16="http://schemas.microsoft.com/office/drawing/2014/main" xmlns="" id="{AA5CFB4E-340D-4AF5-A1C5-14977B103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1" y="1055"/>
              <a:ext cx="68" cy="290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lnSpc>
                  <a:spcPct val="7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</a:pPr>
              <a:endParaRPr lang="it-IT"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endParaRPr>
            </a:p>
          </p:txBody>
        </p:sp>
        <p:sp>
          <p:nvSpPr>
            <p:cNvPr id="12324" name="Rectangle 36">
              <a:extLst>
                <a:ext uri="{FF2B5EF4-FFF2-40B4-BE49-F238E27FC236}">
                  <a16:creationId xmlns:a16="http://schemas.microsoft.com/office/drawing/2014/main" xmlns="" id="{19A69AD8-F5EF-45D6-880C-7FD9AEE39A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1" y="3927"/>
              <a:ext cx="230" cy="68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lnSpc>
                  <a:spcPct val="7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</a:pPr>
              <a:endParaRPr lang="it-IT"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endParaRPr>
            </a:p>
          </p:txBody>
        </p:sp>
        <p:sp>
          <p:nvSpPr>
            <p:cNvPr id="12325" name="Freeform 37">
              <a:extLst>
                <a:ext uri="{FF2B5EF4-FFF2-40B4-BE49-F238E27FC236}">
                  <a16:creationId xmlns:a16="http://schemas.microsoft.com/office/drawing/2014/main" xmlns="" id="{6834F650-2FAC-41E3-BF4C-4C8852B8E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0" y="944"/>
              <a:ext cx="281" cy="221"/>
            </a:xfrm>
            <a:custGeom>
              <a:avLst/>
              <a:gdLst>
                <a:gd name="T0" fmla="*/ 0 w 264"/>
                <a:gd name="T1" fmla="*/ 104 h 208"/>
                <a:gd name="T2" fmla="*/ 0 w 264"/>
                <a:gd name="T3" fmla="*/ 0 h 208"/>
                <a:gd name="T4" fmla="*/ 264 w 264"/>
                <a:gd name="T5" fmla="*/ 104 h 208"/>
                <a:gd name="T6" fmla="*/ 0 w 264"/>
                <a:gd name="T7" fmla="*/ 208 h 208"/>
                <a:gd name="T8" fmla="*/ 0 w 264"/>
                <a:gd name="T9" fmla="*/ 104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208">
                  <a:moveTo>
                    <a:pt x="0" y="104"/>
                  </a:moveTo>
                  <a:lnTo>
                    <a:pt x="0" y="0"/>
                  </a:lnTo>
                  <a:lnTo>
                    <a:pt x="264" y="104"/>
                  </a:lnTo>
                  <a:lnTo>
                    <a:pt x="0" y="208"/>
                  </a:lnTo>
                  <a:lnTo>
                    <a:pt x="0" y="104"/>
                  </a:ln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FF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lnSpc>
                  <a:spcPct val="7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</a:pPr>
              <a:endParaRPr lang="it-IT"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endParaRPr>
            </a:p>
          </p:txBody>
        </p:sp>
        <p:sp>
          <p:nvSpPr>
            <p:cNvPr id="12326" name="Freeform 38">
              <a:extLst>
                <a:ext uri="{FF2B5EF4-FFF2-40B4-BE49-F238E27FC236}">
                  <a16:creationId xmlns:a16="http://schemas.microsoft.com/office/drawing/2014/main" xmlns="" id="{AE57B98E-0457-44E7-913E-D6C0CE3A3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" y="3850"/>
              <a:ext cx="281" cy="222"/>
            </a:xfrm>
            <a:custGeom>
              <a:avLst/>
              <a:gdLst>
                <a:gd name="T0" fmla="*/ 0 w 264"/>
                <a:gd name="T1" fmla="*/ 104 h 208"/>
                <a:gd name="T2" fmla="*/ 0 w 264"/>
                <a:gd name="T3" fmla="*/ 0 h 208"/>
                <a:gd name="T4" fmla="*/ 264 w 264"/>
                <a:gd name="T5" fmla="*/ 104 h 208"/>
                <a:gd name="T6" fmla="*/ 0 w 264"/>
                <a:gd name="T7" fmla="*/ 208 h 208"/>
                <a:gd name="T8" fmla="*/ 0 w 264"/>
                <a:gd name="T9" fmla="*/ 104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208">
                  <a:moveTo>
                    <a:pt x="0" y="104"/>
                  </a:moveTo>
                  <a:lnTo>
                    <a:pt x="0" y="0"/>
                  </a:lnTo>
                  <a:lnTo>
                    <a:pt x="264" y="104"/>
                  </a:lnTo>
                  <a:lnTo>
                    <a:pt x="0" y="208"/>
                  </a:lnTo>
                  <a:lnTo>
                    <a:pt x="0" y="104"/>
                  </a:ln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FF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lnSpc>
                  <a:spcPct val="7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</a:pPr>
              <a:endParaRPr lang="it-IT"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endParaRPr>
            </a:p>
          </p:txBody>
        </p:sp>
        <p:sp>
          <p:nvSpPr>
            <p:cNvPr id="12327" name="Rectangle 39">
              <a:extLst>
                <a:ext uri="{FF2B5EF4-FFF2-40B4-BE49-F238E27FC236}">
                  <a16:creationId xmlns:a16="http://schemas.microsoft.com/office/drawing/2014/main" xmlns="" id="{453F189A-473F-43B4-9264-B037D10F07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5" y="2017"/>
              <a:ext cx="222" cy="69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lnSpc>
                  <a:spcPct val="7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</a:pPr>
              <a:endParaRPr lang="it-IT"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endParaRPr>
            </a:p>
          </p:txBody>
        </p:sp>
        <p:sp>
          <p:nvSpPr>
            <p:cNvPr id="12328" name="Freeform 40">
              <a:extLst>
                <a:ext uri="{FF2B5EF4-FFF2-40B4-BE49-F238E27FC236}">
                  <a16:creationId xmlns:a16="http://schemas.microsoft.com/office/drawing/2014/main" xmlns="" id="{8A983831-A068-42CD-AB35-C5EF214AB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1" y="1941"/>
              <a:ext cx="281" cy="221"/>
            </a:xfrm>
            <a:custGeom>
              <a:avLst/>
              <a:gdLst>
                <a:gd name="T0" fmla="*/ 0 w 264"/>
                <a:gd name="T1" fmla="*/ 104 h 208"/>
                <a:gd name="T2" fmla="*/ 0 w 264"/>
                <a:gd name="T3" fmla="*/ 0 h 208"/>
                <a:gd name="T4" fmla="*/ 264 w 264"/>
                <a:gd name="T5" fmla="*/ 104 h 208"/>
                <a:gd name="T6" fmla="*/ 0 w 264"/>
                <a:gd name="T7" fmla="*/ 208 h 208"/>
                <a:gd name="T8" fmla="*/ 0 w 264"/>
                <a:gd name="T9" fmla="*/ 104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208">
                  <a:moveTo>
                    <a:pt x="0" y="104"/>
                  </a:moveTo>
                  <a:lnTo>
                    <a:pt x="0" y="0"/>
                  </a:lnTo>
                  <a:lnTo>
                    <a:pt x="264" y="104"/>
                  </a:lnTo>
                  <a:lnTo>
                    <a:pt x="0" y="208"/>
                  </a:lnTo>
                  <a:lnTo>
                    <a:pt x="0" y="104"/>
                  </a:ln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FF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lnSpc>
                  <a:spcPct val="7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</a:pPr>
              <a:endParaRPr lang="it-IT"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endParaRPr>
            </a:p>
          </p:txBody>
        </p:sp>
        <p:sp>
          <p:nvSpPr>
            <p:cNvPr id="12329" name="Rectangle 41">
              <a:extLst>
                <a:ext uri="{FF2B5EF4-FFF2-40B4-BE49-F238E27FC236}">
                  <a16:creationId xmlns:a16="http://schemas.microsoft.com/office/drawing/2014/main" xmlns="" id="{907ADA9B-520E-4A46-B018-8DB4B97B11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5" y="2760"/>
              <a:ext cx="222" cy="68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lnSpc>
                  <a:spcPct val="7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</a:pPr>
              <a:endParaRPr lang="it-IT"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endParaRPr>
            </a:p>
          </p:txBody>
        </p:sp>
        <p:sp>
          <p:nvSpPr>
            <p:cNvPr id="12330" name="Freeform 42">
              <a:extLst>
                <a:ext uri="{FF2B5EF4-FFF2-40B4-BE49-F238E27FC236}">
                  <a16:creationId xmlns:a16="http://schemas.microsoft.com/office/drawing/2014/main" xmlns="" id="{43332738-4143-4E64-872B-FD4E8B526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1" y="2683"/>
              <a:ext cx="281" cy="222"/>
            </a:xfrm>
            <a:custGeom>
              <a:avLst/>
              <a:gdLst>
                <a:gd name="T0" fmla="*/ 0 w 264"/>
                <a:gd name="T1" fmla="*/ 104 h 208"/>
                <a:gd name="T2" fmla="*/ 0 w 264"/>
                <a:gd name="T3" fmla="*/ 0 h 208"/>
                <a:gd name="T4" fmla="*/ 264 w 264"/>
                <a:gd name="T5" fmla="*/ 104 h 208"/>
                <a:gd name="T6" fmla="*/ 0 w 264"/>
                <a:gd name="T7" fmla="*/ 208 h 208"/>
                <a:gd name="T8" fmla="*/ 0 w 264"/>
                <a:gd name="T9" fmla="*/ 104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208">
                  <a:moveTo>
                    <a:pt x="0" y="104"/>
                  </a:moveTo>
                  <a:lnTo>
                    <a:pt x="0" y="0"/>
                  </a:lnTo>
                  <a:lnTo>
                    <a:pt x="264" y="104"/>
                  </a:lnTo>
                  <a:lnTo>
                    <a:pt x="0" y="208"/>
                  </a:lnTo>
                  <a:lnTo>
                    <a:pt x="0" y="104"/>
                  </a:ln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FF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lnSpc>
                  <a:spcPct val="7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</a:pPr>
              <a:endParaRPr lang="it-IT"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endParaRPr>
            </a:p>
          </p:txBody>
        </p:sp>
        <p:sp>
          <p:nvSpPr>
            <p:cNvPr id="12331" name="Rectangle 43">
              <a:extLst>
                <a:ext uri="{FF2B5EF4-FFF2-40B4-BE49-F238E27FC236}">
                  <a16:creationId xmlns:a16="http://schemas.microsoft.com/office/drawing/2014/main" xmlns="" id="{8C6E1B12-9BCF-4DA8-B56C-D0304776F6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5" y="3297"/>
              <a:ext cx="222" cy="68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lnSpc>
                  <a:spcPct val="7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</a:pPr>
              <a:endParaRPr lang="it-IT"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endParaRPr>
            </a:p>
          </p:txBody>
        </p:sp>
        <p:sp>
          <p:nvSpPr>
            <p:cNvPr id="12332" name="Freeform 44">
              <a:extLst>
                <a:ext uri="{FF2B5EF4-FFF2-40B4-BE49-F238E27FC236}">
                  <a16:creationId xmlns:a16="http://schemas.microsoft.com/office/drawing/2014/main" xmlns="" id="{8BB555C2-32E6-4167-A38D-891872CBA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1" y="3220"/>
              <a:ext cx="281" cy="221"/>
            </a:xfrm>
            <a:custGeom>
              <a:avLst/>
              <a:gdLst>
                <a:gd name="T0" fmla="*/ 0 w 264"/>
                <a:gd name="T1" fmla="*/ 104 h 208"/>
                <a:gd name="T2" fmla="*/ 0 w 264"/>
                <a:gd name="T3" fmla="*/ 0 h 208"/>
                <a:gd name="T4" fmla="*/ 264 w 264"/>
                <a:gd name="T5" fmla="*/ 104 h 208"/>
                <a:gd name="T6" fmla="*/ 0 w 264"/>
                <a:gd name="T7" fmla="*/ 208 h 208"/>
                <a:gd name="T8" fmla="*/ 0 w 264"/>
                <a:gd name="T9" fmla="*/ 104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208">
                  <a:moveTo>
                    <a:pt x="0" y="104"/>
                  </a:moveTo>
                  <a:lnTo>
                    <a:pt x="0" y="0"/>
                  </a:lnTo>
                  <a:lnTo>
                    <a:pt x="264" y="104"/>
                  </a:lnTo>
                  <a:lnTo>
                    <a:pt x="0" y="208"/>
                  </a:lnTo>
                  <a:lnTo>
                    <a:pt x="0" y="104"/>
                  </a:ln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FF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lnSpc>
                  <a:spcPct val="7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</a:pPr>
              <a:endParaRPr lang="it-IT"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endParaRPr>
            </a:p>
          </p:txBody>
        </p:sp>
        <p:sp>
          <p:nvSpPr>
            <p:cNvPr id="12333" name="Rectangle 45">
              <a:extLst>
                <a:ext uri="{FF2B5EF4-FFF2-40B4-BE49-F238E27FC236}">
                  <a16:creationId xmlns:a16="http://schemas.microsoft.com/office/drawing/2014/main" xmlns="" id="{116D0F55-1655-4BFA-B67C-FA0219F480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6" y="2341"/>
              <a:ext cx="136" cy="69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lnSpc>
                  <a:spcPct val="7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</a:pPr>
              <a:endParaRPr lang="it-IT" sz="2400">
                <a:solidFill>
                  <a:srgbClr val="FFFFFF"/>
                </a:solidFill>
                <a:latin typeface="Times New Roman" panose="02020603050405020304" pitchFamily="18" charset="0"/>
                <a:ea typeface="MS Gothic" panose="020B0609070205080204" pitchFamily="49" charset="-128"/>
              </a:endParaRPr>
            </a:p>
          </p:txBody>
        </p:sp>
      </p:grpSp>
      <p:sp>
        <p:nvSpPr>
          <p:cNvPr id="12334" name="AutoShape 46">
            <a:extLst>
              <a:ext uri="{FF2B5EF4-FFF2-40B4-BE49-F238E27FC236}">
                <a16:creationId xmlns:a16="http://schemas.microsoft.com/office/drawing/2014/main" xmlns="" id="{4012E842-B5A4-408B-9A5C-0C99529B9434}"/>
              </a:ext>
            </a:extLst>
          </p:cNvPr>
          <p:cNvSpPr>
            <a:spLocks/>
          </p:cNvSpPr>
          <p:nvPr/>
        </p:nvSpPr>
        <p:spPr bwMode="auto">
          <a:xfrm>
            <a:off x="7186617" y="984250"/>
            <a:ext cx="204787" cy="1436688"/>
          </a:xfrm>
          <a:prstGeom prst="leftBrace">
            <a:avLst>
              <a:gd name="adj1" fmla="val 58463"/>
              <a:gd name="adj2" fmla="val 50000"/>
            </a:avLst>
          </a:prstGeom>
          <a:noFill/>
          <a:ln w="2844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endParaRPr lang="it-IT" sz="2400">
              <a:solidFill>
                <a:srgbClr val="FFFFFF"/>
              </a:solidFill>
              <a:latin typeface="Times New Roman" panose="02020603050405020304" pitchFamily="18" charset="0"/>
              <a:ea typeface="MS Gothic" panose="020B0609070205080204" pitchFamily="49" charset="-128"/>
            </a:endParaRPr>
          </a:p>
        </p:txBody>
      </p:sp>
      <p:sp>
        <p:nvSpPr>
          <p:cNvPr id="12335" name="AutoShape 47">
            <a:extLst>
              <a:ext uri="{FF2B5EF4-FFF2-40B4-BE49-F238E27FC236}">
                <a16:creationId xmlns:a16="http://schemas.microsoft.com/office/drawing/2014/main" xmlns="" id="{71B20A34-AC22-447E-ADAB-24EF26E2B917}"/>
              </a:ext>
            </a:extLst>
          </p:cNvPr>
          <p:cNvSpPr>
            <a:spLocks/>
          </p:cNvSpPr>
          <p:nvPr/>
        </p:nvSpPr>
        <p:spPr bwMode="auto">
          <a:xfrm>
            <a:off x="7186615" y="2592397"/>
            <a:ext cx="266700" cy="1233487"/>
          </a:xfrm>
          <a:prstGeom prst="leftBrace">
            <a:avLst>
              <a:gd name="adj1" fmla="val 38542"/>
              <a:gd name="adj2" fmla="val 50000"/>
            </a:avLst>
          </a:prstGeom>
          <a:noFill/>
          <a:ln w="2844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endParaRPr lang="it-IT" sz="2400">
              <a:solidFill>
                <a:srgbClr val="FFFFFF"/>
              </a:solidFill>
              <a:latin typeface="Times New Roman" panose="02020603050405020304" pitchFamily="18" charset="0"/>
              <a:ea typeface="MS Gothic" panose="020B0609070205080204" pitchFamily="49" charset="-128"/>
            </a:endParaRPr>
          </a:p>
        </p:txBody>
      </p:sp>
      <p:sp>
        <p:nvSpPr>
          <p:cNvPr id="12336" name="AutoShape 48">
            <a:extLst>
              <a:ext uri="{FF2B5EF4-FFF2-40B4-BE49-F238E27FC236}">
                <a16:creationId xmlns:a16="http://schemas.microsoft.com/office/drawing/2014/main" xmlns="" id="{4EC717C2-F4AD-4355-BB84-FA70B57278EA}"/>
              </a:ext>
            </a:extLst>
          </p:cNvPr>
          <p:cNvSpPr>
            <a:spLocks/>
          </p:cNvSpPr>
          <p:nvPr/>
        </p:nvSpPr>
        <p:spPr bwMode="auto">
          <a:xfrm>
            <a:off x="7186615" y="4059238"/>
            <a:ext cx="277812" cy="665162"/>
          </a:xfrm>
          <a:prstGeom prst="leftBrace">
            <a:avLst>
              <a:gd name="adj1" fmla="val 19952"/>
              <a:gd name="adj2" fmla="val 50000"/>
            </a:avLst>
          </a:prstGeom>
          <a:noFill/>
          <a:ln w="2844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endParaRPr lang="it-IT" sz="2400">
              <a:solidFill>
                <a:srgbClr val="FFFFFF"/>
              </a:solidFill>
              <a:latin typeface="Times New Roman" panose="02020603050405020304" pitchFamily="18" charset="0"/>
              <a:ea typeface="MS Gothic" panose="020B0609070205080204" pitchFamily="49" charset="-128"/>
            </a:endParaRPr>
          </a:p>
        </p:txBody>
      </p:sp>
      <p:sp>
        <p:nvSpPr>
          <p:cNvPr id="12337" name="AutoShape 49">
            <a:extLst>
              <a:ext uri="{FF2B5EF4-FFF2-40B4-BE49-F238E27FC236}">
                <a16:creationId xmlns:a16="http://schemas.microsoft.com/office/drawing/2014/main" xmlns="" id="{FC1916FE-4C83-4E3D-9DAC-154CF6D8A835}"/>
              </a:ext>
            </a:extLst>
          </p:cNvPr>
          <p:cNvSpPr>
            <a:spLocks/>
          </p:cNvSpPr>
          <p:nvPr/>
        </p:nvSpPr>
        <p:spPr bwMode="auto">
          <a:xfrm>
            <a:off x="7186615" y="4962534"/>
            <a:ext cx="277812" cy="646113"/>
          </a:xfrm>
          <a:prstGeom prst="leftBrace">
            <a:avLst>
              <a:gd name="adj1" fmla="val 19381"/>
              <a:gd name="adj2" fmla="val 50000"/>
            </a:avLst>
          </a:prstGeom>
          <a:noFill/>
          <a:ln w="2844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endParaRPr lang="it-IT" sz="2400">
              <a:solidFill>
                <a:srgbClr val="FFFFFF"/>
              </a:solidFill>
              <a:latin typeface="Times New Roman" panose="02020603050405020304" pitchFamily="18" charset="0"/>
              <a:ea typeface="MS Gothic" panose="020B0609070205080204" pitchFamily="49" charset="-128"/>
            </a:endParaRPr>
          </a:p>
        </p:txBody>
      </p:sp>
      <p:sp>
        <p:nvSpPr>
          <p:cNvPr id="12338" name="AutoShape 50">
            <a:extLst>
              <a:ext uri="{FF2B5EF4-FFF2-40B4-BE49-F238E27FC236}">
                <a16:creationId xmlns:a16="http://schemas.microsoft.com/office/drawing/2014/main" xmlns="" id="{FDD0A2C8-B389-4688-B0B9-E249F48DEED4}"/>
              </a:ext>
            </a:extLst>
          </p:cNvPr>
          <p:cNvSpPr>
            <a:spLocks/>
          </p:cNvSpPr>
          <p:nvPr/>
        </p:nvSpPr>
        <p:spPr bwMode="auto">
          <a:xfrm>
            <a:off x="7186615" y="5910263"/>
            <a:ext cx="277812" cy="646112"/>
          </a:xfrm>
          <a:prstGeom prst="leftBrace">
            <a:avLst>
              <a:gd name="adj1" fmla="val 19381"/>
              <a:gd name="adj2" fmla="val 50000"/>
            </a:avLst>
          </a:prstGeom>
          <a:noFill/>
          <a:ln w="2844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</a:pPr>
            <a:endParaRPr lang="it-IT" sz="2400">
              <a:solidFill>
                <a:srgbClr val="FFFFFF"/>
              </a:solidFill>
              <a:latin typeface="Times New Roman" panose="02020603050405020304" pitchFamily="18" charset="0"/>
              <a:ea typeface="MS Gothic" panose="020B0609070205080204" pitchFamily="49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>
            <a:extLst>
              <a:ext uri="{FF2B5EF4-FFF2-40B4-BE49-F238E27FC236}">
                <a16:creationId xmlns:a16="http://schemas.microsoft.com/office/drawing/2014/main" xmlns="" id="{FE2F5BFA-F94C-4D60-81D9-737CFAA49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37" t="20859" r="19572" b="8586"/>
          <a:stretch>
            <a:fillRect/>
          </a:stretch>
        </p:blipFill>
        <p:spPr bwMode="auto">
          <a:xfrm>
            <a:off x="980663" y="441334"/>
            <a:ext cx="10045148" cy="594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xmlns="" id="{5F67B0F2-6B59-4743-A63D-304005CEB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5" y="-20955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123" name="Object 1">
            <a:extLst>
              <a:ext uri="{FF2B5EF4-FFF2-40B4-BE49-F238E27FC236}">
                <a16:creationId xmlns:a16="http://schemas.microsoft.com/office/drawing/2014/main" xmlns="" id="{EE0D037D-C0CB-4BCB-BCF8-129D24D1A6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361498588"/>
              </p:ext>
            </p:extLst>
          </p:nvPr>
        </p:nvGraphicFramePr>
        <p:xfrm>
          <a:off x="1060175" y="-26988"/>
          <a:ext cx="10098156" cy="6686551"/>
        </p:xfrm>
        <a:graphic>
          <a:graphicData uri="http://schemas.openxmlformats.org/presentationml/2006/ole">
            <p:oleObj spid="_x0000_s2103" name="Diapositiva" r:id="rId4" imgW="4751803" imgH="3564554" progId="">
              <p:embed/>
            </p:oleObj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5E0B79DE-C1D9-4180-8B3F-BC44A46F2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0570" y="495300"/>
            <a:ext cx="8269287" cy="58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4" name="Rectangle 4">
            <a:extLst>
              <a:ext uri="{FF2B5EF4-FFF2-40B4-BE49-F238E27FC236}">
                <a16:creationId xmlns:a16="http://schemas.microsoft.com/office/drawing/2014/main" xmlns="" id="{F607A7D5-511D-40FE-B410-B755BCB4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30" y="260350"/>
            <a:ext cx="8642351" cy="6337300"/>
          </a:xfrm>
          <a:prstGeom prst="rect">
            <a:avLst/>
          </a:prstGeom>
          <a:noFill/>
          <a:ln w="25400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0001427"/>
      </p:ext>
    </p:extLst>
  </p:cSld>
  <p:clrMapOvr>
    <a:masterClrMapping/>
  </p:clrMapOvr>
  <p:transition>
    <p:split orient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47E42F0-FC34-4ECB-829B-C062DB865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9762"/>
          </a:xfrm>
        </p:spPr>
        <p:txBody>
          <a:bodyPr>
            <a:noAutofit/>
          </a:bodyPr>
          <a:lstStyle/>
          <a:p>
            <a:r>
              <a:rPr lang="it-IT" sz="4000" dirty="0">
                <a:solidFill>
                  <a:srgbClr val="0070C0"/>
                </a:solidFill>
              </a:rPr>
              <a:t>QUANDO INIZIARE LA TERAPIA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xmlns="" id="{5A4AD3A0-AB8B-4474-819C-7C6A76905A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48076" y="1229139"/>
            <a:ext cx="8569553" cy="493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42768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A7DF1F7-09F8-4887-93DD-619831B37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09" y="365133"/>
            <a:ext cx="11414235" cy="375853"/>
          </a:xfrm>
        </p:spPr>
        <p:txBody>
          <a:bodyPr>
            <a:noAutofit/>
          </a:bodyPr>
          <a:lstStyle/>
          <a:p>
            <a:r>
              <a:rPr lang="it-IT" sz="2800" dirty="0" smtClean="0">
                <a:solidFill>
                  <a:srgbClr val="0070C0"/>
                </a:solidFill>
              </a:rPr>
              <a:t>STRATIFICAZIONE DEL RISCHIO CARDIOVASCOLARE NEL PAZIENTE IPERTESO </a:t>
            </a:r>
            <a:endParaRPr lang="it-IT" sz="2800" dirty="0">
              <a:solidFill>
                <a:srgbClr val="0070C0"/>
              </a:solidFill>
            </a:endParaRP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xmlns="" id="{A0C159C8-D3D6-403D-9E04-5572FED5B6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495" y="1586156"/>
            <a:ext cx="9208168" cy="490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00025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0070C0"/>
                </a:solidFill>
              </a:rPr>
              <a:t>LA TERAPIA NELL’ IPERTENSIONE ARTERIOSA</a:t>
            </a:r>
            <a:endParaRPr lang="it-IT" sz="3200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it-IT" sz="2800" dirty="0" smtClean="0"/>
          </a:p>
          <a:p>
            <a:endParaRPr lang="it-IT" sz="2800" dirty="0" smtClean="0"/>
          </a:p>
          <a:p>
            <a:r>
              <a:rPr lang="it-IT" sz="2800" dirty="0" smtClean="0">
                <a:solidFill>
                  <a:srgbClr val="0070C0"/>
                </a:solidFill>
              </a:rPr>
              <a:t> TERAPIA NON  FARMACOLOGICA</a:t>
            </a:r>
          </a:p>
          <a:p>
            <a:endParaRPr lang="it-IT" sz="2800" dirty="0" smtClean="0"/>
          </a:p>
          <a:p>
            <a:r>
              <a:rPr lang="it-IT" sz="2800" dirty="0" smtClean="0">
                <a:solidFill>
                  <a:srgbClr val="0070C0"/>
                </a:solidFill>
              </a:rPr>
              <a:t> TERAPIA FARMACOLOGICA</a:t>
            </a:r>
            <a:endParaRPr lang="it-IT" sz="2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6233" y="304809"/>
            <a:ext cx="10668000" cy="814551"/>
          </a:xfrm>
        </p:spPr>
        <p:txBody>
          <a:bodyPr>
            <a:noAutofit/>
          </a:bodyPr>
          <a:lstStyle/>
          <a:p>
            <a:r>
              <a:rPr lang="it-IT" sz="2800" dirty="0" smtClean="0">
                <a:solidFill>
                  <a:srgbClr val="0070C0"/>
                </a:solidFill>
              </a:rPr>
              <a:t>TERAPIA NON FARMACOLOGICA: MODIFICHE DELLO STILE </a:t>
            </a:r>
            <a:r>
              <a:rPr lang="it-IT" sz="2800" dirty="0" err="1" smtClean="0">
                <a:solidFill>
                  <a:srgbClr val="0070C0"/>
                </a:solidFill>
              </a:rPr>
              <a:t>DI</a:t>
            </a:r>
            <a:r>
              <a:rPr lang="it-IT" sz="2800" dirty="0" smtClean="0">
                <a:solidFill>
                  <a:srgbClr val="0070C0"/>
                </a:solidFill>
              </a:rPr>
              <a:t> VITA</a:t>
            </a:r>
            <a:br>
              <a:rPr lang="it-IT" sz="2800" dirty="0" smtClean="0">
                <a:solidFill>
                  <a:srgbClr val="0070C0"/>
                </a:solidFill>
              </a:rPr>
            </a:br>
            <a:endParaRPr lang="it-IT" sz="2800" dirty="0">
              <a:solidFill>
                <a:srgbClr val="0070C0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7057" y="1340069"/>
            <a:ext cx="11425767" cy="4679731"/>
          </a:xfrm>
        </p:spPr>
        <p:txBody>
          <a:bodyPr/>
          <a:lstStyle/>
          <a:p>
            <a:pPr algn="just" eaLnBrk="1" hangingPunct="1"/>
            <a:endParaRPr lang="it-IT" sz="1800" dirty="0"/>
          </a:p>
          <a:p>
            <a:pPr algn="just" eaLnBrk="1" hangingPunct="1"/>
            <a:endParaRPr lang="it-IT" sz="1500" dirty="0"/>
          </a:p>
          <a:p>
            <a:pPr algn="just" eaLnBrk="1" hangingPunct="1"/>
            <a:r>
              <a:rPr lang="it-IT" sz="2400" dirty="0"/>
              <a:t>RACCOMANDA AL PAZIENTE DIETA IPOSODICA;</a:t>
            </a:r>
          </a:p>
          <a:p>
            <a:pPr algn="just" eaLnBrk="1" hangingPunct="1"/>
            <a:r>
              <a:rPr lang="it-IT" sz="2400" dirty="0"/>
              <a:t>RIDUZIONE DEL CONSUMO </a:t>
            </a:r>
            <a:r>
              <a:rPr lang="it-IT" sz="2400" dirty="0" err="1"/>
              <a:t>DI</a:t>
            </a:r>
            <a:r>
              <a:rPr lang="it-IT" sz="2400" dirty="0"/>
              <a:t> ALCOOL;</a:t>
            </a:r>
          </a:p>
          <a:p>
            <a:pPr algn="just" eaLnBrk="1" hangingPunct="1"/>
            <a:r>
              <a:rPr lang="it-IT" sz="2400" dirty="0"/>
              <a:t>AUMENTA IL CONSUMO </a:t>
            </a:r>
            <a:r>
              <a:rPr lang="it-IT" sz="2400" dirty="0" err="1"/>
              <a:t>DI</a:t>
            </a:r>
            <a:r>
              <a:rPr lang="it-IT" sz="2400" dirty="0"/>
              <a:t> VEGETALI, FRUTTA E CIBO CON POCHI GRASSI;</a:t>
            </a:r>
          </a:p>
          <a:p>
            <a:pPr algn="just" eaLnBrk="1" hangingPunct="1"/>
            <a:r>
              <a:rPr lang="it-IT" sz="2400" dirty="0"/>
              <a:t>RIDUZIONE DEL PESO CORPOREO E DELLA CIRCONFERENZA ADDOMINALE (&lt;102 </a:t>
            </a:r>
            <a:r>
              <a:rPr lang="it-IT" sz="2400" dirty="0" err="1"/>
              <a:t>CM</a:t>
            </a:r>
            <a:r>
              <a:rPr lang="it-IT" sz="2400" dirty="0"/>
              <a:t>);</a:t>
            </a:r>
          </a:p>
          <a:p>
            <a:pPr algn="just" eaLnBrk="1" hangingPunct="1"/>
            <a:r>
              <a:rPr lang="it-IT" sz="2400" dirty="0"/>
              <a:t>ESERCIZIO FISICO REGOLARE (AD ESEMPIO ALMENO 30 MINUTI </a:t>
            </a:r>
            <a:r>
              <a:rPr lang="it-IT" sz="2400" dirty="0" err="1"/>
              <a:t>DI</a:t>
            </a:r>
            <a:r>
              <a:rPr lang="it-IT" sz="2400" dirty="0"/>
              <a:t> ESERCIZIO DINAMICO MODERATO ALMENO 3 VOLTE LA SETTIMANA);</a:t>
            </a:r>
          </a:p>
          <a:p>
            <a:pPr algn="just" eaLnBrk="1" hangingPunct="1"/>
            <a:r>
              <a:rPr lang="it-IT" sz="2400" dirty="0"/>
              <a:t>ABOLIZIONE DEL FUMO </a:t>
            </a:r>
            <a:r>
              <a:rPr lang="it-IT" sz="2400" dirty="0" err="1"/>
              <a:t>DI</a:t>
            </a:r>
            <a:r>
              <a:rPr lang="it-IT" sz="2400" dirty="0"/>
              <a:t> SIGARETTA.</a:t>
            </a:r>
          </a:p>
          <a:p>
            <a:pPr algn="just" eaLnBrk="1" hangingPunct="1"/>
            <a:endParaRPr lang="it-IT" sz="2000" dirty="0"/>
          </a:p>
          <a:p>
            <a:pPr eaLnBrk="1" hangingPunct="1"/>
            <a:endParaRPr lang="it-IT" sz="13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ED568B8-F90A-46BD-9C68-93C16DA30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13258"/>
          </a:xfrm>
        </p:spPr>
        <p:txBody>
          <a:bodyPr>
            <a:normAutofit/>
          </a:bodyPr>
          <a:lstStyle/>
          <a:p>
            <a:r>
              <a:rPr lang="it-IT" sz="2800" dirty="0">
                <a:solidFill>
                  <a:srgbClr val="0070C0"/>
                </a:solidFill>
              </a:rPr>
              <a:t>TRATTAMENTO IN PAZIENTE CON IPERTENSIONE NON COMPLICATA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xmlns="" id="{26DAFA55-9788-4F93-88A9-90FB2E3FC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65513" y="1590266"/>
            <a:ext cx="8060979" cy="472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38817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12190A2-5C1E-44A7-8389-11C6585BC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9762"/>
          </a:xfrm>
        </p:spPr>
        <p:txBody>
          <a:bodyPr>
            <a:noAutofit/>
          </a:bodyPr>
          <a:lstStyle/>
          <a:p>
            <a:r>
              <a:rPr lang="it-IT" sz="2400" dirty="0">
                <a:solidFill>
                  <a:srgbClr val="0070C0"/>
                </a:solidFill>
              </a:rPr>
              <a:t>TRATTAMENTO IN PAZIENTE CON IPERTENSIONE CON CARDIOPATIA ISCHEMICA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xmlns="" id="{9ABB9DCD-B185-4BDF-9827-FE9F6B6EE6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22521" y="1577009"/>
            <a:ext cx="8746963" cy="500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81307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3C23AE4-5D20-40F1-A5E9-E453F8632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9762"/>
          </a:xfrm>
        </p:spPr>
        <p:txBody>
          <a:bodyPr>
            <a:normAutofit/>
          </a:bodyPr>
          <a:lstStyle/>
          <a:p>
            <a:r>
              <a:rPr lang="it-IT" sz="2400" dirty="0">
                <a:solidFill>
                  <a:srgbClr val="0070C0"/>
                </a:solidFill>
              </a:rPr>
              <a:t>TRATTAMENTO IN PAZIENTE CON IPERTENSIONE CON INSUFFICIENZA RENALE CRONICA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xmlns="" id="{67B1A839-C842-4528-BF43-3884805E6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39689" y="1669774"/>
            <a:ext cx="10323443" cy="476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95057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82D9953-2845-4834-9DEB-3E34CD66E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361466"/>
          </a:xfrm>
        </p:spPr>
        <p:txBody>
          <a:bodyPr>
            <a:noAutofit/>
          </a:bodyPr>
          <a:lstStyle/>
          <a:p>
            <a:r>
              <a:rPr lang="it-IT" sz="3200" dirty="0">
                <a:solidFill>
                  <a:srgbClr val="0070C0"/>
                </a:solidFill>
              </a:rPr>
              <a:t>IL PAZIENTE </a:t>
            </a:r>
            <a:r>
              <a:rPr lang="it-IT" sz="3200" dirty="0" smtClean="0">
                <a:solidFill>
                  <a:srgbClr val="0070C0"/>
                </a:solidFill>
              </a:rPr>
              <a:t>IPERTESO – ESC/ESH 2018</a:t>
            </a:r>
            <a:endParaRPr lang="it-IT" sz="3200" dirty="0">
              <a:solidFill>
                <a:srgbClr val="0070C0"/>
              </a:solidFill>
            </a:endParaRPr>
          </a:p>
        </p:txBody>
      </p:sp>
      <p:pic>
        <p:nvPicPr>
          <p:cNvPr id="4" name="Segnaposto contenuto 3" descr="linee guida ipertensione 2018">
            <a:extLst>
              <a:ext uri="{FF2B5EF4-FFF2-40B4-BE49-F238E27FC236}">
                <a16:creationId xmlns:a16="http://schemas.microsoft.com/office/drawing/2014/main" xmlns="" id="{FA0CAB58-7051-4A64-A460-77E2AD5F955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3671" y="874643"/>
            <a:ext cx="9448800" cy="58574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442555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CA82B57-69E3-40A7-BDFA-2537CFF98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401223"/>
          </a:xfrm>
        </p:spPr>
        <p:txBody>
          <a:bodyPr>
            <a:noAutofit/>
          </a:bodyPr>
          <a:lstStyle/>
          <a:p>
            <a:r>
              <a:rPr lang="it-IT" sz="3200" dirty="0">
                <a:solidFill>
                  <a:srgbClr val="0070C0"/>
                </a:solidFill>
              </a:rPr>
              <a:t>IL PAZIENTE </a:t>
            </a:r>
            <a:r>
              <a:rPr lang="it-IT" sz="3200" dirty="0" smtClean="0">
                <a:solidFill>
                  <a:srgbClr val="0070C0"/>
                </a:solidFill>
              </a:rPr>
              <a:t>IPERTESO – ESC/ESH 2018 -</a:t>
            </a:r>
            <a:endParaRPr lang="it-IT" sz="3200" dirty="0">
              <a:solidFill>
                <a:srgbClr val="0070C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CC1FE87A-9354-4930-84EF-3EA3F5473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07165"/>
            <a:ext cx="10972800" cy="5685183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Diagnosi: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oltre alla misurazione ambulatoriale si suggerisce l’utilizzo dell’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Holter pressorio e dell’automonitoraggio domiciliare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Obiettivi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trattamento: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resta 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l’obiettivo primario di portare i valori pressori al di sotto di 140/90 mmHg ma si suggerisce di spingere il trattamento fino al di sotto di 130/80 mmHg nella maggior parte dei casi.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pressione sistolica dovrebbe essere portata tra 120 e 129 mmHg nei soggetti di età inferiore a 65 anni, tra 130 e 139 in quelli di età compresa tra 65 e 80 anni.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pressione diastolica dovrebbe essere portata al di sotto di 80 mmHg in tutti i pazienti, indipendentemente dal profilo di rischio cardiovascolare e dalle comorbilità.</a:t>
            </a:r>
          </a:p>
          <a:p>
            <a:pPr>
              <a:buNone/>
            </a:pPr>
            <a:r>
              <a:rPr lang="it-IT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Avvio </a:t>
            </a:r>
            <a:r>
              <a:rPr lang="it-IT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della terapia farmacologica</a:t>
            </a:r>
            <a:r>
              <a:rPr lang="it-IT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it-IT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raccomanda di iniziare la terapia con una associazione pre-costituita di due farmaci nella maggior parte dei pazienti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xmlns="" val="2203479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>
            <a:extLst>
              <a:ext uri="{FF2B5EF4-FFF2-40B4-BE49-F238E27FC236}">
                <a16:creationId xmlns:a16="http://schemas.microsoft.com/office/drawing/2014/main" xmlns="" id="{E50625F5-EA63-4C43-89EA-9ECDE1DC1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893" y="1397001"/>
            <a:ext cx="10588487" cy="4327525"/>
          </a:xfrm>
          <a:prstGeom prst="rect">
            <a:avLst/>
          </a:prstGeom>
          <a:solidFill>
            <a:srgbClr val="BCC6EE"/>
          </a:solidFill>
          <a:ln w="9525">
            <a:solidFill>
              <a:srgbClr val="000066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pazienti con pregresso infarto miocardico; 	</a:t>
            </a:r>
          </a:p>
          <a:p>
            <a:pPr marL="800100" marR="0" lvl="1" indent="-34290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25-30 pazienti con angina pectoris; 	</a:t>
            </a:r>
          </a:p>
          <a:p>
            <a:pPr marL="800100" marR="0" lvl="1" indent="-34290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pazienti con pregresso ictus cerebrale; 	</a:t>
            </a:r>
          </a:p>
          <a:p>
            <a:pPr marL="800100" marR="0" lvl="1" indent="-34290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15-20 pazienti con arteriopatia ostruttiva periferica sintomatica; </a:t>
            </a:r>
          </a:p>
          <a:p>
            <a:pPr marL="800100" marR="0" lvl="1" indent="-34290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pazienti con ISS ≥ 20%; 	</a:t>
            </a:r>
          </a:p>
          <a:p>
            <a:pPr marL="800100" marR="0" lvl="1" indent="-34290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66 pazienti diabetici e ipertesi; 	</a:t>
            </a:r>
          </a:p>
          <a:p>
            <a:pPr marL="800100" marR="0" lvl="1" indent="-34290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 pazienti con sindrome metabolica; 	</a:t>
            </a:r>
          </a:p>
          <a:p>
            <a:pPr marL="800100" marR="0" lvl="1" indent="-34290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150 pazienti con danno renale; 	</a:t>
            </a:r>
          </a:p>
          <a:p>
            <a:pPr marL="800100" marR="0" lvl="1" indent="-34290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15-20 pazienti con dislipidemia familiare. 	</a:t>
            </a:r>
          </a:p>
          <a:p>
            <a:pPr marL="800100" marR="0" lvl="1" indent="-342900" algn="l" defTabSz="914400" rtl="0" eaLnBrk="1" fontAlgn="base" latinLnBrk="0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989" name="Text Box 5">
            <a:extLst>
              <a:ext uri="{FF2B5EF4-FFF2-40B4-BE49-F238E27FC236}">
                <a16:creationId xmlns:a16="http://schemas.microsoft.com/office/drawing/2014/main" xmlns="" id="{66981249-9CCF-4A52-BC33-626BADDDA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745" y="492135"/>
            <a:ext cx="10720552" cy="646331"/>
          </a:xfrm>
          <a:prstGeom prst="rect">
            <a:avLst/>
          </a:prstGeom>
          <a:solidFill>
            <a:srgbClr val="BCC6EE"/>
          </a:solidFill>
          <a:ln w="9525">
            <a:solidFill>
              <a:srgbClr val="000066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Un  MMG con  1000 assistiti</a:t>
            </a:r>
            <a:r>
              <a:rPr kumimoji="0" lang="it-IT" alt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deve</a:t>
            </a:r>
            <a:r>
              <a:rPr kumimoji="0" lang="it-IT" altLang="it-IT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gestire</a:t>
            </a:r>
            <a:r>
              <a:rPr kumimoji="0" lang="it-IT" alt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it-IT" altLang="it-IT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990" name="Rectangle 6">
            <a:extLst>
              <a:ext uri="{FF2B5EF4-FFF2-40B4-BE49-F238E27FC236}">
                <a16:creationId xmlns:a16="http://schemas.microsoft.com/office/drawing/2014/main" xmlns="" id="{8666D252-3624-4DB2-8712-16D83975A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30" y="5915029"/>
            <a:ext cx="864235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Alla luce di questi dati, considerando che spesso il paziente presenta comorbilità e che quindi le singole prevalenze non possono essere sommate, possiamo stimare che un MMG con 1000 assistiti deve gestire circa 100-130 pazienti ad elevato rischio CV.</a:t>
            </a:r>
          </a:p>
        </p:txBody>
      </p:sp>
      <p:sp>
        <p:nvSpPr>
          <p:cNvPr id="41991" name="WordArt 7">
            <a:extLst>
              <a:ext uri="{FF2B5EF4-FFF2-40B4-BE49-F238E27FC236}">
                <a16:creationId xmlns:a16="http://schemas.microsoft.com/office/drawing/2014/main" xmlns="" id="{F2D6778D-A3DB-4097-A48E-E7617552ED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46645" y="115889"/>
            <a:ext cx="357811" cy="3762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Un dato certo  !</a:t>
            </a:r>
          </a:p>
        </p:txBody>
      </p:sp>
    </p:spTree>
    <p:extLst>
      <p:ext uri="{BB962C8B-B14F-4D97-AF65-F5344CB8AC3E}">
        <p14:creationId xmlns:p14="http://schemas.microsoft.com/office/powerpoint/2010/main" xmlns="" val="41233988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239184" y="36513"/>
            <a:ext cx="11521016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solidFill>
                  <a:srgbClr val="0070C0"/>
                </a:solidFill>
                <a:latin typeface="+mn-lt"/>
                <a:cs typeface="+mn-cs"/>
              </a:rPr>
              <a:t>I numeri dell’ipertensione arteriosa</a:t>
            </a:r>
          </a:p>
        </p:txBody>
      </p:sp>
      <p:sp>
        <p:nvSpPr>
          <p:cNvPr id="6147" name="CasellaDiTesto 6"/>
          <p:cNvSpPr txBox="1">
            <a:spLocks noChangeArrowheads="1"/>
          </p:cNvSpPr>
          <p:nvPr/>
        </p:nvSpPr>
        <p:spPr bwMode="auto">
          <a:xfrm>
            <a:off x="239190" y="611188"/>
            <a:ext cx="117136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 eaLnBrk="1" hangingPunct="1"/>
            <a:r>
              <a:rPr lang="it-IT" altLang="it-IT" sz="2000" dirty="0" smtClean="0"/>
              <a:t>  </a:t>
            </a:r>
            <a:r>
              <a:rPr lang="it-IT" altLang="it-IT" sz="2000" b="1" dirty="0" smtClean="0">
                <a:solidFill>
                  <a:schemeClr val="tx2"/>
                </a:solidFill>
              </a:rPr>
              <a:t>ITALIA</a:t>
            </a:r>
            <a:endParaRPr lang="it-IT" altLang="it-IT" sz="2000" dirty="0"/>
          </a:p>
        </p:txBody>
      </p:sp>
      <p:sp>
        <p:nvSpPr>
          <p:cNvPr id="2" name="Freccia a destra 1"/>
          <p:cNvSpPr/>
          <p:nvPr/>
        </p:nvSpPr>
        <p:spPr>
          <a:xfrm>
            <a:off x="5327657" y="1916116"/>
            <a:ext cx="1509183" cy="288925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5884" y="1077922"/>
            <a:ext cx="4080933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asellaDiTesto 12"/>
          <p:cNvSpPr txBox="1"/>
          <p:nvPr/>
        </p:nvSpPr>
        <p:spPr>
          <a:xfrm>
            <a:off x="503773" y="1087447"/>
            <a:ext cx="3892551" cy="541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it-IT" dirty="0">
                <a:latin typeface="+mj-lt"/>
                <a:cs typeface="Arial" charset="0"/>
              </a:rPr>
              <a:t>Il </a:t>
            </a:r>
            <a:r>
              <a:rPr lang="it-IT" b="1" dirty="0">
                <a:solidFill>
                  <a:schemeClr val="tx2"/>
                </a:solidFill>
                <a:latin typeface="+mj-lt"/>
                <a:cs typeface="Arial" charset="0"/>
              </a:rPr>
              <a:t>37%</a:t>
            </a:r>
            <a:r>
              <a:rPr lang="it-IT" dirty="0">
                <a:latin typeface="+mj-lt"/>
                <a:cs typeface="Arial" charset="0"/>
              </a:rPr>
              <a:t> della popolazione Italiana è ipertesa</a:t>
            </a:r>
          </a:p>
        </p:txBody>
      </p:sp>
      <p:sp>
        <p:nvSpPr>
          <p:cNvPr id="6151" name="Shape 224"/>
          <p:cNvSpPr>
            <a:spLocks noChangeArrowheads="1"/>
          </p:cNvSpPr>
          <p:nvPr/>
        </p:nvSpPr>
        <p:spPr bwMode="auto">
          <a:xfrm>
            <a:off x="7632706" y="1279525"/>
            <a:ext cx="3647017" cy="19431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 sz="1400">
              <a:solidFill>
                <a:srgbClr val="002060"/>
              </a:solidFill>
              <a:latin typeface="Constantia" pitchFamily="18" charset="0"/>
              <a:ea typeface="MS PGothic" pitchFamily="34" charset="-128"/>
              <a:sym typeface="Arial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340606" y="981079"/>
            <a:ext cx="3892551" cy="5355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it-IT" dirty="0">
                <a:latin typeface="+mj-lt"/>
                <a:cs typeface="Arial" charset="0"/>
              </a:rPr>
              <a:t>Di questi, </a:t>
            </a:r>
            <a:r>
              <a:rPr lang="it-IT" b="1" dirty="0">
                <a:solidFill>
                  <a:schemeClr val="tx2"/>
                </a:solidFill>
                <a:latin typeface="+mj-lt"/>
                <a:cs typeface="Arial" charset="0"/>
              </a:rPr>
              <a:t>solo il 40% </a:t>
            </a:r>
            <a:r>
              <a:rPr lang="it-IT" dirty="0">
                <a:latin typeface="+mj-lt"/>
                <a:cs typeface="Arial" charset="0"/>
              </a:rPr>
              <a:t>è sottoposto a trattamento farmacologico</a:t>
            </a:r>
          </a:p>
        </p:txBody>
      </p:sp>
      <p:pic>
        <p:nvPicPr>
          <p:cNvPr id="615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58101" y="4646613"/>
            <a:ext cx="4006851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CasellaDiTesto 16"/>
          <p:cNvSpPr txBox="1"/>
          <p:nvPr/>
        </p:nvSpPr>
        <p:spPr>
          <a:xfrm>
            <a:off x="7344839" y="4322767"/>
            <a:ext cx="3892551" cy="5355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it-IT" dirty="0">
                <a:latin typeface="+mj-lt"/>
                <a:cs typeface="Arial" charset="0"/>
              </a:rPr>
              <a:t>E ancora, </a:t>
            </a:r>
            <a:r>
              <a:rPr lang="it-IT" b="1" dirty="0">
                <a:solidFill>
                  <a:schemeClr val="tx2"/>
                </a:solidFill>
                <a:latin typeface="+mj-lt"/>
                <a:cs typeface="Arial" charset="0"/>
              </a:rPr>
              <a:t>solo il 30% </a:t>
            </a:r>
            <a:r>
              <a:rPr lang="it-IT" dirty="0">
                <a:latin typeface="+mj-lt"/>
                <a:cs typeface="Arial" charset="0"/>
              </a:rPr>
              <a:t>raggiunge i target pressori ottimali</a:t>
            </a:r>
          </a:p>
        </p:txBody>
      </p:sp>
      <p:sp>
        <p:nvSpPr>
          <p:cNvPr id="18" name="Freccia a destra 17"/>
          <p:cNvSpPr/>
          <p:nvPr/>
        </p:nvSpPr>
        <p:spPr>
          <a:xfrm rot="5400000">
            <a:off x="8890265" y="3463664"/>
            <a:ext cx="1131888" cy="383116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20" name="Freccia a destra 19"/>
          <p:cNvSpPr/>
          <p:nvPr/>
        </p:nvSpPr>
        <p:spPr>
          <a:xfrm flipH="1">
            <a:off x="5327657" y="5157797"/>
            <a:ext cx="1509183" cy="287337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1102784" y="4941897"/>
            <a:ext cx="3892549" cy="78898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it-IT" sz="2800" dirty="0">
                <a:latin typeface="+mj-lt"/>
                <a:cs typeface="Arial" charset="0"/>
              </a:rPr>
              <a:t>Come si traducono questi numeri?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239184" y="36513"/>
            <a:ext cx="11521016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solidFill>
                  <a:srgbClr val="00B0F0"/>
                </a:solidFill>
                <a:latin typeface="+mj-lt"/>
                <a:cs typeface="+mn-cs"/>
              </a:rPr>
              <a:t>I numeri dell’ipertensione arteriosa</a:t>
            </a:r>
          </a:p>
        </p:txBody>
      </p:sp>
      <p:sp>
        <p:nvSpPr>
          <p:cNvPr id="7171" name="CasellaDiTesto 6"/>
          <p:cNvSpPr txBox="1">
            <a:spLocks noChangeArrowheads="1"/>
          </p:cNvSpPr>
          <p:nvPr/>
        </p:nvSpPr>
        <p:spPr bwMode="auto">
          <a:xfrm>
            <a:off x="239190" y="611188"/>
            <a:ext cx="1171363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defRPr/>
            </a:pPr>
            <a:r>
              <a:rPr lang="it-IT" altLang="it-IT" sz="2000" dirty="0" smtClean="0">
                <a:latin typeface="+mj-lt"/>
              </a:rPr>
              <a:t> </a:t>
            </a:r>
            <a:r>
              <a:rPr lang="it-IT" altLang="it-IT" sz="2000" b="1" dirty="0" smtClean="0">
                <a:solidFill>
                  <a:schemeClr val="tx2"/>
                </a:solidFill>
                <a:latin typeface="+mj-lt"/>
              </a:rPr>
              <a:t>ITALIA</a:t>
            </a:r>
            <a:r>
              <a:rPr lang="it-IT" altLang="it-IT" sz="2000" dirty="0" smtClean="0">
                <a:latin typeface="+mj-lt"/>
              </a:rPr>
              <a:t>?</a:t>
            </a:r>
          </a:p>
        </p:txBody>
      </p:sp>
      <p:cxnSp>
        <p:nvCxnSpPr>
          <p:cNvPr id="14" name="Connettore 1 13"/>
          <p:cNvCxnSpPr>
            <a:stCxn id="34" idx="1"/>
          </p:cNvCxnSpPr>
          <p:nvPr/>
        </p:nvCxnSpPr>
        <p:spPr>
          <a:xfrm rot="16200000" flipH="1">
            <a:off x="7779015" y="4298157"/>
            <a:ext cx="11509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 rot="5400000">
            <a:off x="5843323" y="3182144"/>
            <a:ext cx="10810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>
            <a:stCxn id="24" idx="0"/>
          </p:cNvCxnSpPr>
          <p:nvPr/>
        </p:nvCxnSpPr>
        <p:spPr>
          <a:xfrm rot="5400000">
            <a:off x="2328333" y="2857500"/>
            <a:ext cx="431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 rot="5400000">
            <a:off x="3767143" y="1849438"/>
            <a:ext cx="15843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8"/>
          <p:cNvSpPr>
            <a:spLocks noChangeArrowheads="1"/>
          </p:cNvSpPr>
          <p:nvPr/>
        </p:nvSpPr>
        <p:spPr bwMode="auto">
          <a:xfrm>
            <a:off x="5190073" y="2698750"/>
            <a:ext cx="1987551" cy="206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000" kern="0">
              <a:solidFill>
                <a:srgbClr val="002060"/>
              </a:solidFill>
              <a:latin typeface="+mj-lt"/>
              <a:ea typeface="Arial"/>
              <a:cs typeface="Arial" charset="0"/>
              <a:sym typeface="Arial"/>
            </a:endParaRPr>
          </a:p>
        </p:txBody>
      </p:sp>
      <p:sp>
        <p:nvSpPr>
          <p:cNvPr id="24" name="Line 30"/>
          <p:cNvSpPr>
            <a:spLocks noChangeShapeType="1"/>
          </p:cNvSpPr>
          <p:nvPr/>
        </p:nvSpPr>
        <p:spPr bwMode="auto">
          <a:xfrm>
            <a:off x="2544240" y="2641600"/>
            <a:ext cx="3839633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kern="0">
              <a:solidFill>
                <a:srgbClr val="002060"/>
              </a:solidFill>
              <a:latin typeface="+mj-lt"/>
              <a:ea typeface="Arial"/>
              <a:cs typeface="Arial" charset="0"/>
              <a:sym typeface="Arial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3031073" y="620722"/>
            <a:ext cx="2976033" cy="86518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kern="0" dirty="0">
                <a:solidFill>
                  <a:srgbClr val="002060"/>
                </a:solidFill>
                <a:latin typeface="+mj-lt"/>
                <a:sym typeface="Arial"/>
              </a:rPr>
              <a:t>Popolazione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kern="0" dirty="0">
                <a:solidFill>
                  <a:srgbClr val="002060"/>
                </a:solidFill>
                <a:latin typeface="+mj-lt"/>
                <a:sym typeface="Arial"/>
              </a:rPr>
              <a:t>60,6 milioni</a:t>
            </a:r>
          </a:p>
        </p:txBody>
      </p:sp>
      <p:sp>
        <p:nvSpPr>
          <p:cNvPr id="26" name="Rettangolo 25"/>
          <p:cNvSpPr/>
          <p:nvPr/>
        </p:nvSpPr>
        <p:spPr>
          <a:xfrm>
            <a:off x="3031101" y="1633662"/>
            <a:ext cx="2976331" cy="864096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kern="0" dirty="0">
                <a:solidFill>
                  <a:srgbClr val="002060"/>
                </a:solidFill>
                <a:latin typeface="+mj-lt"/>
                <a:sym typeface="Arial"/>
              </a:rPr>
              <a:t>Ipertesi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kern="0" dirty="0">
                <a:solidFill>
                  <a:srgbClr val="002060"/>
                </a:solidFill>
                <a:latin typeface="+mj-lt"/>
                <a:sym typeface="Arial"/>
              </a:rPr>
              <a:t>19 milioni</a:t>
            </a:r>
          </a:p>
        </p:txBody>
      </p:sp>
      <p:sp>
        <p:nvSpPr>
          <p:cNvPr id="27" name="Text Box 52"/>
          <p:cNvSpPr txBox="1">
            <a:spLocks noChangeArrowheads="1"/>
          </p:cNvSpPr>
          <p:nvPr/>
        </p:nvSpPr>
        <p:spPr bwMode="auto">
          <a:xfrm>
            <a:off x="5623987" y="1857375"/>
            <a:ext cx="49148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45720" rIns="4572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002060"/>
                </a:solidFill>
                <a:latin typeface="+mj-lt"/>
                <a:ea typeface="MS PGothic"/>
                <a:cs typeface="MS PGothic"/>
                <a:sym typeface="Arial"/>
              </a:rPr>
              <a:t>32%</a:t>
            </a:r>
          </a:p>
        </p:txBody>
      </p:sp>
      <p:sp>
        <p:nvSpPr>
          <p:cNvPr id="28" name="Rettangolo 27"/>
          <p:cNvSpPr/>
          <p:nvPr/>
        </p:nvSpPr>
        <p:spPr>
          <a:xfrm>
            <a:off x="1199457" y="2754938"/>
            <a:ext cx="2688299" cy="86409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kern="0" dirty="0">
                <a:solidFill>
                  <a:srgbClr val="002060"/>
                </a:solidFill>
                <a:latin typeface="+mj-lt"/>
                <a:sym typeface="Arial"/>
              </a:rPr>
              <a:t>Non lo sanno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kern="0" dirty="0">
                <a:solidFill>
                  <a:srgbClr val="002060"/>
                </a:solidFill>
                <a:latin typeface="+mj-lt"/>
                <a:sym typeface="Arial"/>
              </a:rPr>
              <a:t>3 milioni</a:t>
            </a:r>
          </a:p>
        </p:txBody>
      </p:sp>
      <p:sp>
        <p:nvSpPr>
          <p:cNvPr id="29" name="Text Box 52"/>
          <p:cNvSpPr txBox="1">
            <a:spLocks noChangeArrowheads="1"/>
          </p:cNvSpPr>
          <p:nvPr/>
        </p:nvSpPr>
        <p:spPr bwMode="auto">
          <a:xfrm>
            <a:off x="3621617" y="2844800"/>
            <a:ext cx="745067" cy="368300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lIns="45720" rIns="4572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smtClean="0">
                <a:solidFill>
                  <a:srgbClr val="002060"/>
                </a:solidFill>
                <a:latin typeface="+mj-lt"/>
                <a:ea typeface="MS PGothic" pitchFamily="34" charset="-128"/>
                <a:cs typeface="Arial" charset="0"/>
                <a:sym typeface="Arial"/>
              </a:rPr>
              <a:t>14%</a:t>
            </a:r>
          </a:p>
        </p:txBody>
      </p:sp>
      <p:sp>
        <p:nvSpPr>
          <p:cNvPr id="30" name="Rettangolo 29"/>
          <p:cNvSpPr/>
          <p:nvPr/>
        </p:nvSpPr>
        <p:spPr>
          <a:xfrm>
            <a:off x="5039885" y="2754938"/>
            <a:ext cx="2688299" cy="86409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kern="0" dirty="0">
                <a:solidFill>
                  <a:srgbClr val="002060"/>
                </a:solidFill>
                <a:latin typeface="+mj-lt"/>
                <a:sym typeface="Arial"/>
              </a:rPr>
              <a:t>Diagnosticati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kern="0" dirty="0">
                <a:solidFill>
                  <a:srgbClr val="002060"/>
                </a:solidFill>
                <a:latin typeface="+mj-lt"/>
                <a:sym typeface="Arial"/>
              </a:rPr>
              <a:t>16 milioni</a:t>
            </a:r>
          </a:p>
        </p:txBody>
      </p:sp>
      <p:sp>
        <p:nvSpPr>
          <p:cNvPr id="31" name="Text Box 52"/>
          <p:cNvSpPr txBox="1">
            <a:spLocks noChangeArrowheads="1"/>
          </p:cNvSpPr>
          <p:nvPr/>
        </p:nvSpPr>
        <p:spPr bwMode="auto">
          <a:xfrm>
            <a:off x="7463369" y="2844800"/>
            <a:ext cx="745067" cy="368300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lIns="45720" rIns="4572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smtClean="0">
                <a:solidFill>
                  <a:srgbClr val="002060"/>
                </a:solidFill>
                <a:latin typeface="+mj-lt"/>
                <a:ea typeface="MS PGothic" pitchFamily="34" charset="-128"/>
                <a:cs typeface="Arial" charset="0"/>
                <a:sym typeface="Arial"/>
              </a:rPr>
              <a:t>86%</a:t>
            </a:r>
          </a:p>
        </p:txBody>
      </p:sp>
      <p:cxnSp>
        <p:nvCxnSpPr>
          <p:cNvPr id="32" name="Connettore 1 31"/>
          <p:cNvCxnSpPr>
            <a:stCxn id="34" idx="0"/>
          </p:cNvCxnSpPr>
          <p:nvPr/>
        </p:nvCxnSpPr>
        <p:spPr>
          <a:xfrm rot="5400000">
            <a:off x="4296833" y="3938588"/>
            <a:ext cx="431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7207252" y="3794125"/>
            <a:ext cx="1987549" cy="206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000" kern="0">
              <a:solidFill>
                <a:srgbClr val="002060"/>
              </a:solidFill>
              <a:latin typeface="+mj-lt"/>
              <a:ea typeface="Arial"/>
              <a:cs typeface="Arial" charset="0"/>
              <a:sym typeface="Arial"/>
            </a:endParaRPr>
          </a:p>
        </p:txBody>
      </p:sp>
      <p:sp>
        <p:nvSpPr>
          <p:cNvPr id="34" name="Line 30"/>
          <p:cNvSpPr>
            <a:spLocks noChangeShapeType="1"/>
          </p:cNvSpPr>
          <p:nvPr/>
        </p:nvSpPr>
        <p:spPr bwMode="auto">
          <a:xfrm>
            <a:off x="4512739" y="3722688"/>
            <a:ext cx="3841751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kern="0">
              <a:solidFill>
                <a:srgbClr val="002060"/>
              </a:solidFill>
              <a:latin typeface="+mj-lt"/>
              <a:ea typeface="Arial"/>
              <a:cs typeface="Arial" charset="0"/>
              <a:sym typeface="Arial"/>
            </a:endParaRPr>
          </a:p>
        </p:txBody>
      </p:sp>
      <p:sp>
        <p:nvSpPr>
          <p:cNvPr id="35" name="Rettangolo 34"/>
          <p:cNvSpPr/>
          <p:nvPr/>
        </p:nvSpPr>
        <p:spPr>
          <a:xfrm>
            <a:off x="3215681" y="3850780"/>
            <a:ext cx="2688299" cy="864096"/>
          </a:xfrm>
          <a:prstGeom prst="rect">
            <a:avLst/>
          </a:prstGeom>
          <a:solidFill>
            <a:srgbClr val="FF75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kern="0" dirty="0">
                <a:solidFill>
                  <a:srgbClr val="002060"/>
                </a:solidFill>
                <a:latin typeface="+mj-lt"/>
                <a:sym typeface="Arial"/>
              </a:rPr>
              <a:t>Non trattati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kern="0" dirty="0">
                <a:solidFill>
                  <a:srgbClr val="002060"/>
                </a:solidFill>
                <a:latin typeface="+mj-lt"/>
                <a:sym typeface="Arial"/>
              </a:rPr>
              <a:t>4 milioni</a:t>
            </a:r>
          </a:p>
        </p:txBody>
      </p:sp>
      <p:sp>
        <p:nvSpPr>
          <p:cNvPr id="36" name="Rettangolo 35"/>
          <p:cNvSpPr/>
          <p:nvPr/>
        </p:nvSpPr>
        <p:spPr>
          <a:xfrm>
            <a:off x="7056109" y="3850780"/>
            <a:ext cx="2688299" cy="864096"/>
          </a:xfrm>
          <a:prstGeom prst="rect">
            <a:avLst/>
          </a:prstGeom>
          <a:solidFill>
            <a:srgbClr val="FF75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kern="0" dirty="0">
                <a:solidFill>
                  <a:srgbClr val="002060"/>
                </a:solidFill>
                <a:latin typeface="+mj-lt"/>
                <a:sym typeface="Arial"/>
              </a:rPr>
              <a:t>Trattati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kern="0" dirty="0">
                <a:solidFill>
                  <a:srgbClr val="002060"/>
                </a:solidFill>
                <a:latin typeface="+mj-lt"/>
                <a:sym typeface="Arial"/>
              </a:rPr>
              <a:t>12 milioni</a:t>
            </a:r>
          </a:p>
        </p:txBody>
      </p:sp>
      <p:cxnSp>
        <p:nvCxnSpPr>
          <p:cNvPr id="37" name="Connettore 1 36"/>
          <p:cNvCxnSpPr>
            <a:stCxn id="39" idx="0"/>
          </p:cNvCxnSpPr>
          <p:nvPr/>
        </p:nvCxnSpPr>
        <p:spPr>
          <a:xfrm rot="5400000">
            <a:off x="6409267" y="5089525"/>
            <a:ext cx="431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28"/>
          <p:cNvSpPr>
            <a:spLocks noChangeArrowheads="1"/>
          </p:cNvSpPr>
          <p:nvPr/>
        </p:nvSpPr>
        <p:spPr bwMode="auto">
          <a:xfrm>
            <a:off x="9273120" y="4946650"/>
            <a:ext cx="1987549" cy="20638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000" kern="0">
              <a:solidFill>
                <a:srgbClr val="002060"/>
              </a:solidFill>
              <a:latin typeface="+mj-lt"/>
              <a:ea typeface="Arial"/>
              <a:cs typeface="Arial" charset="0"/>
              <a:sym typeface="Arial"/>
            </a:endParaRPr>
          </a:p>
        </p:txBody>
      </p:sp>
      <p:sp>
        <p:nvSpPr>
          <p:cNvPr id="39" name="Line 30"/>
          <p:cNvSpPr>
            <a:spLocks noChangeShapeType="1"/>
          </p:cNvSpPr>
          <p:nvPr/>
        </p:nvSpPr>
        <p:spPr bwMode="auto">
          <a:xfrm>
            <a:off x="6625173" y="4873625"/>
            <a:ext cx="3841751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kern="0">
              <a:solidFill>
                <a:srgbClr val="002060"/>
              </a:solidFill>
              <a:latin typeface="+mj-lt"/>
              <a:ea typeface="Arial"/>
              <a:cs typeface="Arial" charset="0"/>
              <a:sym typeface="Arial"/>
            </a:endParaRPr>
          </a:p>
        </p:txBody>
      </p:sp>
      <p:sp>
        <p:nvSpPr>
          <p:cNvPr id="40" name="Rettangolo 39"/>
          <p:cNvSpPr/>
          <p:nvPr/>
        </p:nvSpPr>
        <p:spPr>
          <a:xfrm>
            <a:off x="5281581" y="5002908"/>
            <a:ext cx="2688299" cy="12392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kern="0" dirty="0">
                <a:solidFill>
                  <a:srgbClr val="002060"/>
                </a:solidFill>
                <a:latin typeface="+mj-lt"/>
                <a:sym typeface="Arial"/>
              </a:rPr>
              <a:t>Non controllati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kern="0" dirty="0">
                <a:solidFill>
                  <a:srgbClr val="002060"/>
                </a:solidFill>
                <a:latin typeface="+mj-lt"/>
                <a:sym typeface="Arial"/>
              </a:rPr>
              <a:t>7,6 milioni</a:t>
            </a:r>
          </a:p>
        </p:txBody>
      </p:sp>
      <p:cxnSp>
        <p:nvCxnSpPr>
          <p:cNvPr id="41" name="Connettore 1 40"/>
          <p:cNvCxnSpPr/>
          <p:nvPr/>
        </p:nvCxnSpPr>
        <p:spPr>
          <a:xfrm rot="5400000">
            <a:off x="10251017" y="5089525"/>
            <a:ext cx="431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ttangolo 41"/>
          <p:cNvSpPr/>
          <p:nvPr/>
        </p:nvSpPr>
        <p:spPr>
          <a:xfrm>
            <a:off x="9122009" y="5002908"/>
            <a:ext cx="2688299" cy="12392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kern="0" dirty="0">
                <a:solidFill>
                  <a:srgbClr val="002060"/>
                </a:solidFill>
                <a:latin typeface="+mj-lt"/>
                <a:sym typeface="Arial"/>
              </a:rPr>
              <a:t>Controllati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kern="0" dirty="0">
                <a:solidFill>
                  <a:srgbClr val="002060"/>
                </a:solidFill>
                <a:latin typeface="+mj-lt"/>
                <a:sym typeface="Arial"/>
              </a:rPr>
              <a:t>4,4 milioni</a:t>
            </a:r>
          </a:p>
        </p:txBody>
      </p:sp>
      <p:sp>
        <p:nvSpPr>
          <p:cNvPr id="43" name="Text Box 52"/>
          <p:cNvSpPr txBox="1">
            <a:spLocks noChangeArrowheads="1"/>
          </p:cNvSpPr>
          <p:nvPr/>
        </p:nvSpPr>
        <p:spPr bwMode="auto">
          <a:xfrm>
            <a:off x="11400369" y="5059372"/>
            <a:ext cx="745067" cy="369887"/>
          </a:xfrm>
          <a:prstGeom prst="rect">
            <a:avLst/>
          </a:prstGeom>
          <a:solidFill>
            <a:srgbClr val="FF7575"/>
          </a:solidFill>
          <a:ln>
            <a:noFill/>
          </a:ln>
          <a:extLst/>
        </p:spPr>
        <p:txBody>
          <a:bodyPr lIns="45720" rIns="4572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smtClean="0">
                <a:solidFill>
                  <a:srgbClr val="002060"/>
                </a:solidFill>
                <a:latin typeface="+mj-lt"/>
                <a:ea typeface="MS PGothic" pitchFamily="34" charset="-128"/>
                <a:cs typeface="Arial" charset="0"/>
                <a:sym typeface="Arial"/>
              </a:rPr>
              <a:t>37%</a:t>
            </a:r>
          </a:p>
        </p:txBody>
      </p:sp>
      <p:sp>
        <p:nvSpPr>
          <p:cNvPr id="44" name="Text Box 52"/>
          <p:cNvSpPr txBox="1">
            <a:spLocks noChangeArrowheads="1"/>
          </p:cNvSpPr>
          <p:nvPr/>
        </p:nvSpPr>
        <p:spPr bwMode="auto">
          <a:xfrm>
            <a:off x="5520269" y="3922714"/>
            <a:ext cx="745067" cy="369887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lIns="45720" rIns="4572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smtClean="0">
                <a:solidFill>
                  <a:srgbClr val="002060"/>
                </a:solidFill>
                <a:latin typeface="+mj-lt"/>
                <a:ea typeface="MS PGothic" pitchFamily="34" charset="-128"/>
                <a:cs typeface="Arial" charset="0"/>
                <a:sym typeface="Arial"/>
              </a:rPr>
              <a:t>25%</a:t>
            </a:r>
          </a:p>
        </p:txBody>
      </p:sp>
      <p:sp>
        <p:nvSpPr>
          <p:cNvPr id="45" name="Text Box 52"/>
          <p:cNvSpPr txBox="1">
            <a:spLocks noChangeArrowheads="1"/>
          </p:cNvSpPr>
          <p:nvPr/>
        </p:nvSpPr>
        <p:spPr bwMode="auto">
          <a:xfrm>
            <a:off x="9383185" y="3922714"/>
            <a:ext cx="745067" cy="369887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lIns="45720" rIns="4572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smtClean="0">
                <a:solidFill>
                  <a:srgbClr val="002060"/>
                </a:solidFill>
                <a:latin typeface="+mj-lt"/>
                <a:ea typeface="MS PGothic" pitchFamily="34" charset="-128"/>
                <a:cs typeface="Arial" charset="0"/>
                <a:sym typeface="Arial"/>
              </a:rPr>
              <a:t>75%</a:t>
            </a:r>
          </a:p>
        </p:txBody>
      </p:sp>
      <p:sp>
        <p:nvSpPr>
          <p:cNvPr id="46" name="Text Box 52"/>
          <p:cNvSpPr txBox="1">
            <a:spLocks noChangeArrowheads="1"/>
          </p:cNvSpPr>
          <p:nvPr/>
        </p:nvSpPr>
        <p:spPr bwMode="auto">
          <a:xfrm>
            <a:off x="7655984" y="5059372"/>
            <a:ext cx="1032933" cy="369887"/>
          </a:xfrm>
          <a:prstGeom prst="rect">
            <a:avLst/>
          </a:prstGeom>
          <a:solidFill>
            <a:srgbClr val="FF7575"/>
          </a:solidFill>
          <a:ln>
            <a:noFill/>
          </a:ln>
          <a:extLst/>
        </p:spPr>
        <p:txBody>
          <a:bodyPr lIns="45720" rIns="4572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smtClean="0">
                <a:solidFill>
                  <a:srgbClr val="002060"/>
                </a:solidFill>
                <a:latin typeface="+mj-lt"/>
                <a:ea typeface="MS PGothic" pitchFamily="34" charset="-128"/>
                <a:cs typeface="Arial" charset="0"/>
                <a:sym typeface="Arial"/>
              </a:rPr>
              <a:t>63%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>
                <a:solidFill>
                  <a:srgbClr val="0070C0"/>
                </a:solidFill>
              </a:rPr>
              <a:t>IL PAZIENTE IPERTESO</a:t>
            </a:r>
            <a:endParaRPr lang="it-IT" sz="4000" dirty="0">
              <a:solidFill>
                <a:srgbClr val="0070C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 smtClean="0">
              <a:solidFill>
                <a:srgbClr val="0070C0"/>
              </a:solidFill>
            </a:endParaRPr>
          </a:p>
          <a:p>
            <a:endParaRPr lang="it-IT" dirty="0" smtClean="0">
              <a:solidFill>
                <a:srgbClr val="0070C0"/>
              </a:solidFill>
            </a:endParaRPr>
          </a:p>
          <a:p>
            <a:endParaRPr lang="it-IT" dirty="0" smtClean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it-IT" dirty="0" smtClean="0">
                <a:solidFill>
                  <a:srgbClr val="0070C0"/>
                </a:solidFill>
              </a:rPr>
              <a:t>CONCLUSIONI</a:t>
            </a:r>
            <a:endParaRPr lang="it-IT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5143300-6F39-4E11-9A09-C5D13F4BA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82107"/>
          </a:xfrm>
        </p:spPr>
        <p:txBody>
          <a:bodyPr>
            <a:normAutofit fontScale="90000"/>
          </a:bodyPr>
          <a:lstStyle/>
          <a:p>
            <a:r>
              <a:rPr lang="it-IT" sz="4000" dirty="0">
                <a:solidFill>
                  <a:srgbClr val="0070C0"/>
                </a:solidFill>
              </a:rPr>
              <a:t>CONCLUSIONI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9D54BAFA-8B0E-4ABD-985E-57B0369EE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139" y="961698"/>
            <a:ext cx="11524592" cy="562166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it-IT" b="1" dirty="0" smtClean="0">
                <a:solidFill>
                  <a:srgbClr val="4F82BE"/>
                </a:solidFill>
                <a:latin typeface="Cambria,Bold"/>
              </a:rPr>
              <a:t> </a:t>
            </a:r>
            <a:r>
              <a:rPr lang="it-IT" b="1" dirty="0">
                <a:solidFill>
                  <a:srgbClr val="4F82BE"/>
                </a:solidFill>
                <a:latin typeface="Cambria,Bold"/>
              </a:rPr>
              <a:t>il ruolo del MMG</a:t>
            </a:r>
          </a:p>
          <a:p>
            <a:pPr algn="just"/>
            <a:endParaRPr lang="it-IT" sz="1800" b="1" dirty="0">
              <a:solidFill>
                <a:srgbClr val="4F82BE"/>
              </a:solidFill>
              <a:latin typeface="Cambria,Bold"/>
            </a:endParaRPr>
          </a:p>
          <a:p>
            <a:pPr marL="0" indent="0" algn="just"/>
            <a:r>
              <a:rPr lang="it-IT" sz="2400" dirty="0">
                <a:solidFill>
                  <a:srgbClr val="231F20"/>
                </a:solidFill>
                <a:latin typeface="Calibri" panose="020F0502020204030204" pitchFamily="34" charset="0"/>
              </a:rPr>
              <a:t>   </a:t>
            </a:r>
            <a:r>
              <a:rPr lang="it-IT" sz="2400" dirty="0" smtClean="0">
                <a:solidFill>
                  <a:srgbClr val="231F20"/>
                </a:solidFill>
                <a:latin typeface="Calibri" panose="020F0502020204030204" pitchFamily="34" charset="0"/>
              </a:rPr>
              <a:t> Il </a:t>
            </a:r>
            <a:r>
              <a:rPr lang="it-IT" sz="2400" dirty="0">
                <a:solidFill>
                  <a:srgbClr val="231F20"/>
                </a:solidFill>
                <a:latin typeface="Calibri" panose="020F0502020204030204" pitchFamily="34" charset="0"/>
              </a:rPr>
              <a:t>MMG deve stabilire con il paziente (ed i familiari) una strategia preventiva condivisa</a:t>
            </a:r>
          </a:p>
          <a:p>
            <a:pPr algn="just"/>
            <a:r>
              <a:rPr lang="it-IT" sz="2400" dirty="0">
                <a:solidFill>
                  <a:srgbClr val="231F20"/>
                </a:solidFill>
                <a:latin typeface="Calibri" panose="020F0502020204030204" pitchFamily="34" charset="0"/>
              </a:rPr>
              <a:t> Il MMG deve affrontare la gestione del paziente ad alto rischio CV in modo strutturato ed organizzato</a:t>
            </a:r>
          </a:p>
          <a:p>
            <a:pPr algn="just"/>
            <a:r>
              <a:rPr lang="it-IT" sz="2400" dirty="0">
                <a:solidFill>
                  <a:srgbClr val="231F20"/>
                </a:solidFill>
                <a:latin typeface="Calibri" panose="020F0502020204030204" pitchFamily="34" charset="0"/>
              </a:rPr>
              <a:t>Il compito può essere svolto in modo autonomo in caso di basso rischio, stabilità clinica e buon controllo</a:t>
            </a:r>
          </a:p>
          <a:p>
            <a:pPr marL="0" indent="0" algn="just">
              <a:buNone/>
            </a:pPr>
            <a:r>
              <a:rPr lang="it-IT" sz="2400" dirty="0">
                <a:solidFill>
                  <a:srgbClr val="231F20"/>
                </a:solidFill>
                <a:latin typeface="Calibri" panose="020F0502020204030204" pitchFamily="34" charset="0"/>
              </a:rPr>
              <a:t>      dei fattori di rischio</a:t>
            </a:r>
          </a:p>
          <a:p>
            <a:pPr algn="just"/>
            <a:r>
              <a:rPr lang="it-IT" sz="2400" dirty="0">
                <a:solidFill>
                  <a:srgbClr val="231F20"/>
                </a:solidFill>
                <a:latin typeface="Calibri" panose="020F0502020204030204" pitchFamily="34" charset="0"/>
              </a:rPr>
              <a:t>La consulenza specialistica è da attivarsi al bisogno in caso d’instabilità, o, in modo programmato (</a:t>
            </a:r>
            <a:r>
              <a:rPr lang="it-IT" sz="2400" dirty="0" smtClean="0">
                <a:solidFill>
                  <a:srgbClr val="231F20"/>
                </a:solidFill>
                <a:latin typeface="Calibri" panose="020F0502020204030204" pitchFamily="34" charset="0"/>
              </a:rPr>
              <a:t>con periodicità </a:t>
            </a:r>
            <a:r>
              <a:rPr lang="it-IT" sz="2400" dirty="0">
                <a:solidFill>
                  <a:srgbClr val="231F20"/>
                </a:solidFill>
                <a:latin typeface="Calibri" panose="020F0502020204030204" pitchFamily="34" charset="0"/>
              </a:rPr>
              <a:t>da stabilirsi caso per caso), in caso di rischio particolarmente elevato e/o di diabete </a:t>
            </a:r>
            <a:r>
              <a:rPr lang="it-IT" sz="2400" dirty="0" smtClean="0">
                <a:solidFill>
                  <a:srgbClr val="231F20"/>
                </a:solidFill>
                <a:latin typeface="Calibri" panose="020F0502020204030204" pitchFamily="34" charset="0"/>
              </a:rPr>
              <a:t>    mellito </a:t>
            </a:r>
            <a:r>
              <a:rPr lang="it-IT" sz="2400" dirty="0">
                <a:solidFill>
                  <a:srgbClr val="231F20"/>
                </a:solidFill>
                <a:latin typeface="Calibri" panose="020F0502020204030204" pitchFamily="34" charset="0"/>
              </a:rPr>
              <a:t>e</a:t>
            </a:r>
            <a:r>
              <a:rPr lang="it-IT" sz="2400" dirty="0" smtClean="0">
                <a:solidFill>
                  <a:srgbClr val="231F20"/>
                </a:solidFill>
                <a:latin typeface="Calibri" panose="020F0502020204030204" pitchFamily="34" charset="0"/>
              </a:rPr>
              <a:t>/       </a:t>
            </a:r>
            <a:r>
              <a:rPr lang="it-IT" sz="2400" dirty="0">
                <a:solidFill>
                  <a:srgbClr val="231F20"/>
                </a:solidFill>
                <a:latin typeface="Calibri" panose="020F0502020204030204" pitchFamily="34" charset="0"/>
              </a:rPr>
              <a:t>insufficienza renale di stadio IV.</a:t>
            </a:r>
          </a:p>
          <a:p>
            <a:pPr algn="just"/>
            <a:endParaRPr lang="it-IT" sz="2000" dirty="0">
              <a:solidFill>
                <a:srgbClr val="231F20"/>
              </a:solidFill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endParaRPr lang="it-IT" sz="1400" b="1" dirty="0">
              <a:solidFill>
                <a:srgbClr val="4F82BE"/>
              </a:solidFill>
              <a:latin typeface="Cambria,Bol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27944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C871EAD-AB53-4A43-B9FD-20F8D93B7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13258"/>
          </a:xfrm>
        </p:spPr>
        <p:txBody>
          <a:bodyPr>
            <a:noAutofit/>
          </a:bodyPr>
          <a:lstStyle/>
          <a:p>
            <a:r>
              <a:rPr lang="it-IT" sz="4000" dirty="0">
                <a:solidFill>
                  <a:srgbClr val="0070C0"/>
                </a:solidFill>
              </a:rPr>
              <a:t>CONCLUSIONI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F4F758F7-62C8-43DD-A518-C3F0CAB54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80662"/>
            <a:ext cx="10972800" cy="573819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it-IT" sz="2800" b="1" i="1" dirty="0" smtClean="0">
                <a:solidFill>
                  <a:srgbClr val="4F82BE"/>
                </a:solidFill>
                <a:latin typeface="Cambria,BoldItalic"/>
              </a:rPr>
              <a:t>	</a:t>
            </a:r>
            <a:r>
              <a:rPr lang="it-IT" b="1" i="1" dirty="0" smtClean="0">
                <a:solidFill>
                  <a:srgbClr val="4F82BE"/>
                </a:solidFill>
                <a:latin typeface="Cambria,BoldItalic"/>
              </a:rPr>
              <a:t>Ridurre </a:t>
            </a:r>
            <a:r>
              <a:rPr lang="it-IT" b="1" i="1" dirty="0">
                <a:solidFill>
                  <a:srgbClr val="4F82BE"/>
                </a:solidFill>
                <a:latin typeface="Cambria,BoldItalic"/>
              </a:rPr>
              <a:t>la comparsa di eventi CV</a:t>
            </a:r>
          </a:p>
          <a:p>
            <a:endParaRPr lang="it-IT" sz="1800" b="1" i="1" dirty="0">
              <a:solidFill>
                <a:srgbClr val="4F82BE"/>
              </a:solidFill>
              <a:latin typeface="Cambria,BoldItalic"/>
            </a:endParaRPr>
          </a:p>
          <a:p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</a:rPr>
              <a:t> PA &lt; 140/90 mmHg (&lt; 130/80 mmHg se diabete e/o insufficienza renale e/o patologia CV nota con associato danno d’organo)*:</a:t>
            </a:r>
          </a:p>
          <a:p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</a:rPr>
              <a:t>LDL colesterolo &lt; 100mg/dl*</a:t>
            </a:r>
          </a:p>
          <a:p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</a:rPr>
              <a:t>ASA (se non controindicato) per tutti i pazienti** (se ASA controindicato usare altri antiaggreganti</a:t>
            </a:r>
          </a:p>
          <a:p>
            <a:pPr marL="0" indent="0">
              <a:buNone/>
            </a:pP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</a:rPr>
              <a:t>      piastrinici)</a:t>
            </a:r>
          </a:p>
          <a:p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</a:rPr>
              <a:t>ACE-I/ ARBS (se non controindicati) : tutti i pazienti con frazione d’eiezione &lt; 40% e/o con ipertensione e/o danno renale/ipertrofica ventricolare sinistra</a:t>
            </a:r>
          </a:p>
          <a:p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</a:rPr>
              <a:t>Interventi sistematici di primo livello per la cessazione del fumo</a:t>
            </a:r>
          </a:p>
          <a:p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</a:rPr>
              <a:t>Prescrizione” di attività fisica di almeno 30’ la maggior parte dei giorni della settimana</a:t>
            </a:r>
          </a:p>
          <a:p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</a:rPr>
              <a:t>Fornire materiale educazionale scritto sulle corrette abitudini alimentari</a:t>
            </a:r>
          </a:p>
          <a:p>
            <a:r>
              <a:rPr lang="it-IT" sz="2000" i="1" dirty="0">
                <a:solidFill>
                  <a:srgbClr val="000000"/>
                </a:solidFill>
                <a:latin typeface="Arial" panose="020B0604020202020204" pitchFamily="34" charset="0"/>
              </a:rPr>
              <a:t>Utilizzare appieno la </a:t>
            </a:r>
            <a:r>
              <a:rPr lang="it-IT" sz="2000" i="1" dirty="0" err="1">
                <a:solidFill>
                  <a:srgbClr val="000000"/>
                </a:solidFill>
                <a:latin typeface="Arial" panose="020B0604020202020204" pitchFamily="34" charset="0"/>
              </a:rPr>
              <a:t>politerapia</a:t>
            </a:r>
            <a:endParaRPr lang="it-IT" sz="2000" i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24671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0ECE2AF-DCF1-4B0A-97F8-FEF81D99D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46"/>
            <a:ext cx="10972800" cy="679519"/>
          </a:xfrm>
        </p:spPr>
        <p:txBody>
          <a:bodyPr>
            <a:noAutofit/>
          </a:bodyPr>
          <a:lstStyle/>
          <a:p>
            <a:r>
              <a:rPr lang="it-IT" sz="4000" dirty="0">
                <a:solidFill>
                  <a:srgbClr val="0070C0"/>
                </a:solidFill>
              </a:rPr>
              <a:t>CONCLUSIONI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FD459CB4-266B-4CDD-AE0B-8D33D1C01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13946"/>
            <a:ext cx="10972800" cy="4912224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it-IT" sz="2400" b="1" i="1" dirty="0" smtClean="0">
                <a:solidFill>
                  <a:srgbClr val="4F82BE"/>
                </a:solidFill>
                <a:latin typeface="Cambria,BoldItalic"/>
              </a:rPr>
              <a:t>	</a:t>
            </a:r>
            <a:r>
              <a:rPr lang="it-IT" b="1" i="1" dirty="0" smtClean="0">
                <a:solidFill>
                  <a:srgbClr val="4F82BE"/>
                </a:solidFill>
                <a:latin typeface="Cambria,BoldItalic"/>
              </a:rPr>
              <a:t>Monitorare </a:t>
            </a:r>
            <a:r>
              <a:rPr lang="it-IT" b="1" i="1" dirty="0">
                <a:solidFill>
                  <a:srgbClr val="4F82BE"/>
                </a:solidFill>
                <a:latin typeface="Cambria,BoldItalic"/>
              </a:rPr>
              <a:t>i fattori di rischio</a:t>
            </a:r>
          </a:p>
          <a:p>
            <a:pPr lvl="0"/>
            <a:endParaRPr lang="it-IT" sz="1800" b="1" i="1" dirty="0">
              <a:solidFill>
                <a:srgbClr val="4F82BE"/>
              </a:solidFill>
              <a:latin typeface="Cambria,BoldItalic"/>
            </a:endParaRPr>
          </a:p>
          <a:p>
            <a:pPr lvl="0"/>
            <a:endParaRPr lang="it-IT" sz="1800" b="1" i="1" dirty="0">
              <a:solidFill>
                <a:srgbClr val="4F82BE"/>
              </a:solidFill>
              <a:latin typeface="Cambria,BoldItalic"/>
            </a:endParaRPr>
          </a:p>
          <a:p>
            <a:pPr lvl="0"/>
            <a:r>
              <a:rPr lang="it-IT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Misurazione </a:t>
            </a:r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di PA (almeno ogni sei mesi se controllata adeguatamente)</a:t>
            </a:r>
          </a:p>
          <a:p>
            <a:pPr lvl="0"/>
            <a:r>
              <a:rPr lang="it-IT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Determinazione </a:t>
            </a:r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di colesterolo LDL (almeno annualmente se controllato adeguatamente)</a:t>
            </a:r>
          </a:p>
          <a:p>
            <a:pPr lvl="0"/>
            <a:r>
              <a:rPr lang="it-IT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Indagare </a:t>
            </a:r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l’abitudine al fumo ( e la disponibilità a smettere) ad ogni contatto con i pazienti fumatori</a:t>
            </a:r>
          </a:p>
          <a:p>
            <a:pPr lvl="0"/>
            <a:r>
              <a:rPr lang="it-IT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Valutare </a:t>
            </a:r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il BMI in tutti i pazienti </a:t>
            </a:r>
            <a:r>
              <a:rPr lang="it-IT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la </a:t>
            </a:r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circonferenza vita almeno ogni 6 mesi</a:t>
            </a:r>
          </a:p>
          <a:p>
            <a:pPr lvl="0"/>
            <a:r>
              <a:rPr lang="it-IT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Valutare </a:t>
            </a:r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il livello di attività fisica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xmlns="" val="18975968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99DD09F-CE2E-4CC8-AE8E-FBDACB49A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46"/>
            <a:ext cx="10972800" cy="706023"/>
          </a:xfrm>
        </p:spPr>
        <p:txBody>
          <a:bodyPr>
            <a:normAutofit/>
          </a:bodyPr>
          <a:lstStyle/>
          <a:p>
            <a:r>
              <a:rPr lang="it-IT" sz="4000" dirty="0">
                <a:solidFill>
                  <a:srgbClr val="0070C0"/>
                </a:solidFill>
              </a:rPr>
              <a:t>CONCLUSIONI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AEC202F8-518A-4AFF-BF01-F6AE8AD8F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75" y="980669"/>
            <a:ext cx="11330608" cy="556202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it-IT" sz="2400" b="1" i="1" dirty="0" smtClean="0">
                <a:solidFill>
                  <a:srgbClr val="4F82BE"/>
                </a:solidFill>
                <a:latin typeface="Cambria,BoldItalic"/>
              </a:rPr>
              <a:t>	</a:t>
            </a:r>
            <a:r>
              <a:rPr lang="it-IT" b="1" i="1" dirty="0" smtClean="0">
                <a:solidFill>
                  <a:srgbClr val="4F82BE"/>
                </a:solidFill>
                <a:latin typeface="Cambria,BoldItalic"/>
              </a:rPr>
              <a:t>Migliorare </a:t>
            </a:r>
            <a:r>
              <a:rPr lang="it-IT" b="1" i="1" dirty="0">
                <a:solidFill>
                  <a:srgbClr val="4F82BE"/>
                </a:solidFill>
                <a:latin typeface="Cambria,BoldItalic"/>
              </a:rPr>
              <a:t>continuità ed aderenza terapeutica</a:t>
            </a:r>
          </a:p>
          <a:p>
            <a:endParaRPr lang="it-IT" sz="1800" b="1" i="1" dirty="0">
              <a:solidFill>
                <a:srgbClr val="4F82BE"/>
              </a:solidFill>
              <a:latin typeface="Cambria,BoldItalic"/>
            </a:endParaRPr>
          </a:p>
          <a:p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Focalizzare l’attenzione nel periodo immediatamente successivo all’inizio di una nuova terapia o alla </a:t>
            </a:r>
            <a:r>
              <a:rPr lang="it-IT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sua modifica </a:t>
            </a:r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(i primi 30-90 giorni sono cruciali)</a:t>
            </a:r>
          </a:p>
          <a:p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Spiegare i motivi della terapia, fornire istruzioni sul da farsi in caso di effetti indesiderati; </a:t>
            </a:r>
          </a:p>
          <a:p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Fornire uno schema scritto della terapia (con il minor numero possibili di somministrazioni nel corso </a:t>
            </a:r>
            <a:r>
              <a:rPr lang="it-IT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della giornata</a:t>
            </a:r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Assicurarsi della comprensione delle istruzioni</a:t>
            </a:r>
          </a:p>
          <a:p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Programmare controlli a breve</a:t>
            </a:r>
          </a:p>
          <a:p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In caso di </a:t>
            </a:r>
            <a:r>
              <a:rPr lang="it-IT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politerapie</a:t>
            </a:r>
            <a:r>
              <a:rPr 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 complesse o prevedibili difficoltà consigliare l’uso dei dispenser -se opportuno fornire suggerimenti su come non dimenticarsi dell’assunzione dei farmaci</a:t>
            </a:r>
          </a:p>
        </p:txBody>
      </p:sp>
    </p:spTree>
    <p:extLst>
      <p:ext uri="{BB962C8B-B14F-4D97-AF65-F5344CB8AC3E}">
        <p14:creationId xmlns:p14="http://schemas.microsoft.com/office/powerpoint/2010/main" xmlns="" val="18450883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Senza nome-scandito-01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76251" y="214313"/>
            <a:ext cx="11715749" cy="5307012"/>
          </a:xfrm>
        </p:spPr>
      </p:pic>
      <p:sp>
        <p:nvSpPr>
          <p:cNvPr id="4" name="Rettangolo 3"/>
          <p:cNvSpPr/>
          <p:nvPr/>
        </p:nvSpPr>
        <p:spPr>
          <a:xfrm>
            <a:off x="1238216" y="5357827"/>
            <a:ext cx="10096571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extrusionClr>
                <a:schemeClr val="tx1">
                  <a:lumMod val="95000"/>
                  <a:lumOff val="5000"/>
                </a:schemeClr>
              </a:extrusionClr>
            </a:sp3d>
          </a:bodyPr>
          <a:lstStyle/>
          <a:p>
            <a:pPr algn="ctr">
              <a:defRPr/>
            </a:pPr>
            <a:r>
              <a:rPr lang="it-IT" sz="4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241A1A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Grazie per l’attenzione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7565" y="274638"/>
            <a:ext cx="11014841" cy="1428038"/>
          </a:xfrm>
        </p:spPr>
        <p:txBody>
          <a:bodyPr/>
          <a:lstStyle/>
          <a:p>
            <a:r>
              <a:rPr lang="it-IT" sz="2800" i="1" dirty="0" smtClean="0">
                <a:solidFill>
                  <a:srgbClr val="FF0000"/>
                </a:solidFill>
              </a:rPr>
              <a:t>LA GESTIONE DELLA CRONICITA’ NELLE AFT CALABRESI</a:t>
            </a:r>
            <a:endParaRPr lang="it-IT" sz="2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it-IT" dirty="0" smtClean="0"/>
              <a:t>	</a:t>
            </a:r>
          </a:p>
          <a:p>
            <a:pPr algn="ctr">
              <a:buNone/>
            </a:pPr>
            <a:endParaRPr lang="it-IT" dirty="0" smtClean="0"/>
          </a:p>
          <a:p>
            <a:pPr algn="ctr">
              <a:buNone/>
            </a:pPr>
            <a:r>
              <a:rPr lang="it-IT" dirty="0" smtClean="0">
                <a:solidFill>
                  <a:srgbClr val="0070C0"/>
                </a:solidFill>
              </a:rPr>
              <a:t>IL PAZIENTE DISLIPIDEMICO</a:t>
            </a:r>
            <a:endParaRPr lang="it-IT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2">
            <a:extLst>
              <a:ext uri="{FF2B5EF4-FFF2-40B4-BE49-F238E27FC236}">
                <a16:creationId xmlns:a16="http://schemas.microsoft.com/office/drawing/2014/main" xmlns="" id="{F88BBF76-96C9-0341-85A0-C927E2D77C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373" y="159027"/>
            <a:ext cx="11105323" cy="45057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altLang="it-IT" dirty="0">
                <a:solidFill>
                  <a:srgbClr val="FF0000"/>
                </a:solidFill>
                <a:latin typeface="American Typewriter" panose="02090604020004020304" pitchFamily="18" charset="77"/>
                <a:ea typeface="ＭＳ Ｐゴシック" panose="020B0600070205080204" pitchFamily="34" charset="-128"/>
              </a:rPr>
              <a:t>Principali </a:t>
            </a:r>
            <a:r>
              <a:rPr lang="it-IT" altLang="it-IT" dirty="0" err="1">
                <a:solidFill>
                  <a:srgbClr val="FF0000"/>
                </a:solidFill>
                <a:latin typeface="American Typewriter" panose="02090604020004020304" pitchFamily="18" charset="77"/>
                <a:ea typeface="ＭＳ Ｐゴシック" panose="020B0600070205080204" pitchFamily="34" charset="-128"/>
              </a:rPr>
              <a:t>iperlipidemie</a:t>
            </a:r>
            <a:r>
              <a:rPr lang="it-IT" altLang="it-IT" dirty="0">
                <a:solidFill>
                  <a:srgbClr val="FF0000"/>
                </a:solidFill>
                <a:latin typeface="American Typewriter" panose="02090604020004020304" pitchFamily="18" charset="77"/>
                <a:ea typeface="ＭＳ Ｐゴシック" panose="020B0600070205080204" pitchFamily="34" charset="-128"/>
              </a:rPr>
              <a:t> primitive </a:t>
            </a:r>
          </a:p>
        </p:txBody>
      </p:sp>
      <p:graphicFrame>
        <p:nvGraphicFramePr>
          <p:cNvPr id="35843" name="Group 3">
            <a:extLst>
              <a:ext uri="{FF2B5EF4-FFF2-40B4-BE49-F238E27FC236}">
                <a16:creationId xmlns:a16="http://schemas.microsoft.com/office/drawing/2014/main" xmlns="" id="{515E9418-8D40-FC40-98AC-88824443B988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2057751299"/>
              </p:ext>
            </p:extLst>
          </p:nvPr>
        </p:nvGraphicFramePr>
        <p:xfrm>
          <a:off x="2398649" y="728875"/>
          <a:ext cx="7571202" cy="6139119"/>
        </p:xfrm>
        <a:graphic>
          <a:graphicData uri="http://schemas.openxmlformats.org/drawingml/2006/table">
            <a:tbl>
              <a:tblPr/>
              <a:tblGrid>
                <a:gridCol w="23998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13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994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Sindrome</a:t>
                      </a:r>
                    </a:p>
                  </a:txBody>
                  <a:tcPr marT="45692" marB="456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Lipidi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Rischio</a:t>
                      </a: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CHD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Pancreatite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87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Ipercolesterolemia poligenica</a:t>
                      </a:r>
                    </a:p>
                  </a:txBody>
                  <a:tcPr marT="45692" marB="456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250-350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11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Ipercolesterolemia familiare combinata(mista)</a:t>
                      </a:r>
                    </a:p>
                  </a:txBody>
                  <a:tcPr marT="45692" marB="456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250-500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++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009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Ipercolesterolemia familiare </a:t>
                      </a:r>
                      <a:r>
                        <a:rPr kumimoji="0" lang="it-IT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omozi</a:t>
                      </a:r>
                      <a:endParaRPr kumimoji="0" lang="it-IT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2" marB="456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&lt; 500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++++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748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ipercolesterolemia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Familiare eterozigote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2" marB="456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275-500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+++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887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Ipertrigliceridemia familiare</a:t>
                      </a:r>
                    </a:p>
                  </a:txBody>
                  <a:tcPr marT="45692" marB="456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250-750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?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++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411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Deficit di </a:t>
                      </a:r>
                      <a:r>
                        <a:rPr kumimoji="0" lang="it-IT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lipoprotein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-lipasi</a:t>
                      </a:r>
                    </a:p>
                  </a:txBody>
                  <a:tcPr marT="45692" marB="456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750 trigliceridi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+++ 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++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6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Iperalfalipoproteinemia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2" marB="456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?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53795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ext Box 4">
            <a:extLst>
              <a:ext uri="{FF2B5EF4-FFF2-40B4-BE49-F238E27FC236}">
                <a16:creationId xmlns:a16="http://schemas.microsoft.com/office/drawing/2014/main" xmlns="" id="{B1A747B4-C8DE-46F8-B14C-65551AAA3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3" y="260354"/>
            <a:ext cx="89394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8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PRINCIPALI CAUSE DI DISLEPIDEMIE SECONDRIE</a:t>
            </a:r>
            <a:endParaRPr kumimoji="0" lang="it-IT" altLang="it-IT" sz="28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277" name="Text Box 5">
            <a:extLst>
              <a:ext uri="{FF2B5EF4-FFF2-40B4-BE49-F238E27FC236}">
                <a16:creationId xmlns:a16="http://schemas.microsoft.com/office/drawing/2014/main" xmlns="" id="{32B43F78-90C7-4C99-847D-731D2261F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12" y="1125542"/>
            <a:ext cx="3704605" cy="369332"/>
          </a:xfrm>
          <a:prstGeom prst="rect">
            <a:avLst/>
          </a:prstGeom>
          <a:solidFill>
            <a:srgbClr val="BCC6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RIDUZIONE DELLE HDL</a:t>
            </a:r>
            <a:endParaRPr kumimoji="0" lang="it-IT" alt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278" name="Text Box 6">
            <a:extLst>
              <a:ext uri="{FF2B5EF4-FFF2-40B4-BE49-F238E27FC236}">
                <a16:creationId xmlns:a16="http://schemas.microsoft.com/office/drawing/2014/main" xmlns="" id="{11CED4E4-279A-43A7-B189-BCA438510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92" y="1557346"/>
            <a:ext cx="20161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altLang="it-IT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B-BLOCCANTI</a:t>
            </a:r>
            <a:endParaRPr kumimoji="0" lang="it-IT" altLang="it-IT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79" name="Text Box 7">
            <a:extLst>
              <a:ext uri="{FF2B5EF4-FFF2-40B4-BE49-F238E27FC236}">
                <a16:creationId xmlns:a16="http://schemas.microsoft.com/office/drawing/2014/main" xmlns="" id="{3892C80D-D84E-41A3-A386-0A0547183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92" y="1846271"/>
            <a:ext cx="20161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altLang="it-IT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FUMO DI TABACCO</a:t>
            </a:r>
            <a:endParaRPr kumimoji="0" lang="it-IT" altLang="it-IT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80" name="Text Box 8">
            <a:extLst>
              <a:ext uri="{FF2B5EF4-FFF2-40B4-BE49-F238E27FC236}">
                <a16:creationId xmlns:a16="http://schemas.microsoft.com/office/drawing/2014/main" xmlns="" id="{B2CE5EA3-D247-4BA0-AE05-7A29ADACC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92" y="2163771"/>
            <a:ext cx="20161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it-IT" altLang="it-IT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OBESITA</a:t>
            </a:r>
            <a:r>
              <a:rPr lang="it-IT" altLang="it-IT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it-IT" altLang="it-IT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STEROIDI</a:t>
            </a:r>
            <a:endParaRPr kumimoji="0" lang="it-IT" altLang="it-IT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84" name="Text Box 12">
            <a:extLst>
              <a:ext uri="{FF2B5EF4-FFF2-40B4-BE49-F238E27FC236}">
                <a16:creationId xmlns:a16="http://schemas.microsoft.com/office/drawing/2014/main" xmlns="" id="{CF2E669F-6737-42EF-AB6A-8AAA8BD91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7" y="4292605"/>
            <a:ext cx="3168649" cy="369332"/>
          </a:xfrm>
          <a:prstGeom prst="rect">
            <a:avLst/>
          </a:prstGeom>
          <a:solidFill>
            <a:srgbClr val="BCC6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IPERCOLESTEROLEMIE</a:t>
            </a:r>
            <a:endParaRPr kumimoji="0" lang="it-IT" alt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285" name="Text Box 13">
            <a:extLst>
              <a:ext uri="{FF2B5EF4-FFF2-40B4-BE49-F238E27FC236}">
                <a16:creationId xmlns:a16="http://schemas.microsoft.com/office/drawing/2014/main" xmlns="" id="{B5036075-2F6B-464D-9D4B-E4CA6221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4725988"/>
            <a:ext cx="30241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alt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EPATOPATIE</a:t>
            </a:r>
            <a:r>
              <a:rPr kumimoji="0" lang="it-IT" altLang="it-IT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OSTRUTTIVE</a:t>
            </a:r>
            <a:endParaRPr kumimoji="0" lang="it-IT" alt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286" name="Text Box 14">
            <a:extLst>
              <a:ext uri="{FF2B5EF4-FFF2-40B4-BE49-F238E27FC236}">
                <a16:creationId xmlns:a16="http://schemas.microsoft.com/office/drawing/2014/main" xmlns="" id="{FCB7462F-76EF-4252-BF35-ED42DC51E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5078413"/>
            <a:ext cx="30241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it-IT" altLang="it-IT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IPOTIROIDISMO</a:t>
            </a:r>
            <a:endParaRPr kumimoji="0" lang="it-IT" alt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287" name="Text Box 15">
            <a:extLst>
              <a:ext uri="{FF2B5EF4-FFF2-40B4-BE49-F238E27FC236}">
                <a16:creationId xmlns:a16="http://schemas.microsoft.com/office/drawing/2014/main" xmlns="" id="{652E9497-92A0-499E-9F2E-D724CF803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94" y="5438776"/>
            <a:ext cx="407069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it-IT" altLang="it-IT" sz="12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FARMACI: PROGESTINICI,CICLOSPORINA,TIAZIDICI,</a:t>
            </a:r>
            <a:endParaRPr kumimoji="0" lang="it-IT" alt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289" name="Text Box 17">
            <a:extLst>
              <a:ext uri="{FF2B5EF4-FFF2-40B4-BE49-F238E27FC236}">
                <a16:creationId xmlns:a16="http://schemas.microsoft.com/office/drawing/2014/main" xmlns="" id="{B5AA06C1-F51C-4CEC-8182-F8736CAE1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6157913"/>
            <a:ext cx="30241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it-IT" altLang="it-IT" sz="12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SINDROME NEFROSICA</a:t>
            </a:r>
            <a:endParaRPr kumimoji="0" lang="it-IT" alt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291" name="Text Box 19">
            <a:extLst>
              <a:ext uri="{FF2B5EF4-FFF2-40B4-BE49-F238E27FC236}">
                <a16:creationId xmlns:a16="http://schemas.microsoft.com/office/drawing/2014/main" xmlns="" id="{81FB041A-6241-452F-BCDD-8E469344D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0215" y="1628776"/>
            <a:ext cx="34925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IPERTRIGLICERIDEMIA</a:t>
            </a:r>
            <a:endParaRPr kumimoji="0" lang="it-IT" altLang="it-IT" sz="18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292" name="Text Box 20">
            <a:extLst>
              <a:ext uri="{FF2B5EF4-FFF2-40B4-BE49-F238E27FC236}">
                <a16:creationId xmlns:a16="http://schemas.microsoft.com/office/drawing/2014/main" xmlns="" id="{20532EC6-6079-4B4D-9319-0F1CC32E2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7" y="2557463"/>
            <a:ext cx="3024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it-IT" altLang="it-IT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ALCOL</a:t>
            </a:r>
            <a:endParaRPr kumimoji="0" lang="it-IT" altLang="it-IT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93" name="Text Box 21">
            <a:extLst>
              <a:ext uri="{FF2B5EF4-FFF2-40B4-BE49-F238E27FC236}">
                <a16:creationId xmlns:a16="http://schemas.microsoft.com/office/drawing/2014/main" xmlns="" id="{9BF2A916-0822-4071-8941-D7285D749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7" y="2909888"/>
            <a:ext cx="3024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it-IT" altLang="it-IT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DIABETE MELLITO</a:t>
            </a:r>
            <a:endParaRPr kumimoji="0" lang="it-IT" alt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294" name="Text Box 22">
            <a:extLst>
              <a:ext uri="{FF2B5EF4-FFF2-40B4-BE49-F238E27FC236}">
                <a16:creationId xmlns:a16="http://schemas.microsoft.com/office/drawing/2014/main" xmlns="" id="{9882051B-538C-4413-84CF-D2C6DFC4B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7" y="3270255"/>
            <a:ext cx="3024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it-IT" altLang="it-IT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GRAVIDANZA</a:t>
            </a:r>
            <a:endParaRPr kumimoji="0" lang="it-IT" altLang="it-IT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95" name="Text Box 23">
            <a:extLst>
              <a:ext uri="{FF2B5EF4-FFF2-40B4-BE49-F238E27FC236}">
                <a16:creationId xmlns:a16="http://schemas.microsoft.com/office/drawing/2014/main" xmlns="" id="{161F6849-5982-4AA3-ADBB-5096D9187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7" y="3636963"/>
            <a:ext cx="3024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it-IT" alt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INSUFFICIENZA</a:t>
            </a:r>
            <a:r>
              <a:rPr kumimoji="0" lang="it-IT" altLang="it-IT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RENALE</a:t>
            </a:r>
            <a:endParaRPr kumimoji="0" lang="it-IT" alt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296" name="Text Box 24">
            <a:extLst>
              <a:ext uri="{FF2B5EF4-FFF2-40B4-BE49-F238E27FC236}">
                <a16:creationId xmlns:a16="http://schemas.microsoft.com/office/drawing/2014/main" xmlns="" id="{D9971B13-717A-4ECB-9E53-ECEBD4E5B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7" y="3989388"/>
            <a:ext cx="30241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it-IT" altLang="it-IT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OBESITA’, LUPUS ERITEMATOSO D</a:t>
            </a:r>
            <a:endParaRPr kumimoji="0" lang="it-IT" alt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297" name="Text Box 25">
            <a:extLst>
              <a:ext uri="{FF2B5EF4-FFF2-40B4-BE49-F238E27FC236}">
                <a16:creationId xmlns:a16="http://schemas.microsoft.com/office/drawing/2014/main" xmlns="" id="{ED204C09-A958-47A1-A456-68D907886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7" y="4351346"/>
            <a:ext cx="3311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altLang="it-IT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FARMACI: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it-IT" alt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ESTROGENI,B.BLOCCANTI,GLUCOCORTICOIDI,TIAZIDI,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it-IT" alt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299" name="Text Box 27">
            <a:extLst>
              <a:ext uri="{FF2B5EF4-FFF2-40B4-BE49-F238E27FC236}">
                <a16:creationId xmlns:a16="http://schemas.microsoft.com/office/drawing/2014/main" xmlns="" id="{72CCDBD2-0803-438A-9073-EEA5B51B5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7" y="5078413"/>
            <a:ext cx="30241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it-IT" alt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GAMMOPATIE</a:t>
            </a:r>
            <a:r>
              <a:rPr kumimoji="0" lang="it-IT" altLang="it-IT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MONOCLONALI</a:t>
            </a:r>
            <a:endParaRPr kumimoji="0" lang="it-IT" alt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300" name="Text Box 28">
            <a:extLst>
              <a:ext uri="{FF2B5EF4-FFF2-40B4-BE49-F238E27FC236}">
                <a16:creationId xmlns:a16="http://schemas.microsoft.com/office/drawing/2014/main" xmlns="" id="{C269B618-23CD-446E-8645-5115D9616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7" y="5437188"/>
            <a:ext cx="3024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it-IT" altLang="it-IT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EPATITE ACUTA</a:t>
            </a:r>
            <a:endParaRPr kumimoji="0" lang="it-IT" alt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302" name="Text Box 30">
            <a:extLst>
              <a:ext uri="{FF2B5EF4-FFF2-40B4-BE49-F238E27FC236}">
                <a16:creationId xmlns:a16="http://schemas.microsoft.com/office/drawing/2014/main" xmlns="" id="{FCCA6D18-D9F3-4172-95A0-D7B13AAD2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4371" y="5896709"/>
            <a:ext cx="3024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it-IT" altLang="it-IT" sz="1200" b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LIPODISTROFIA</a:t>
            </a:r>
            <a:endParaRPr kumimoji="0" lang="it-IT" alt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604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4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4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4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4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4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4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4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4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4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4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4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4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4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4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4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4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4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4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4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4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4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4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4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7" grpId="0" animBg="1"/>
      <p:bldP spid="54278" grpId="0"/>
      <p:bldP spid="54279" grpId="0"/>
      <p:bldP spid="54280" grpId="0"/>
      <p:bldP spid="54284" grpId="0" animBg="1"/>
      <p:bldP spid="54285" grpId="0"/>
      <p:bldP spid="54286" grpId="0"/>
      <p:bldP spid="54287" grpId="0"/>
      <p:bldP spid="54289" grpId="0"/>
      <p:bldP spid="54291" grpId="0"/>
      <p:bldP spid="54292" grpId="0"/>
      <p:bldP spid="54293" grpId="0"/>
      <p:bldP spid="54294" grpId="0"/>
      <p:bldP spid="54295" grpId="0"/>
      <p:bldP spid="54296" grpId="0"/>
      <p:bldP spid="54297" grpId="0"/>
      <p:bldP spid="54299" grpId="0"/>
      <p:bldP spid="54300" grpId="0"/>
      <p:bldP spid="54302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78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S Gothic" panose="020B0609070205080204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78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S Gothic" panose="020B0609070205080204" pitchFamily="49" charset="-128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Struttura predefinit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99"/>
      </a:hlink>
      <a:folHlink>
        <a:srgbClr val="0000FF"/>
      </a:folHlink>
    </a:clrScheme>
    <a:fontScheme name="Struttura predefinita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0" tIns="0" rIns="0" bIns="0" numCol="1" anchor="ctr" anchorCtr="1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0" tIns="0" rIns="0" bIns="0" numCol="1" anchor="ctr" anchorCtr="1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2391</Words>
  <Application>Microsoft Office PowerPoint</Application>
  <PresentationFormat>Personalizzato</PresentationFormat>
  <Paragraphs>592</Paragraphs>
  <Slides>67</Slides>
  <Notes>14</Notes>
  <HiddenSlides>0</HiddenSlides>
  <MMClips>0</MMClips>
  <ScaleCrop>false</ScaleCrop>
  <HeadingPairs>
    <vt:vector size="6" baseType="variant">
      <vt:variant>
        <vt:lpstr>Tema</vt:lpstr>
      </vt:variant>
      <vt:variant>
        <vt:i4>10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67</vt:i4>
      </vt:variant>
    </vt:vector>
  </HeadingPairs>
  <TitlesOfParts>
    <vt:vector size="78" baseType="lpstr">
      <vt:lpstr>Tema di Office</vt:lpstr>
      <vt:lpstr>Struttura predefinita</vt:lpstr>
      <vt:lpstr>1_Tema di Office</vt:lpstr>
      <vt:lpstr>5_Struttura predefinita</vt:lpstr>
      <vt:lpstr>2_Tema di Office</vt:lpstr>
      <vt:lpstr>1_Struttura predefinita</vt:lpstr>
      <vt:lpstr>3_Tema di Office</vt:lpstr>
      <vt:lpstr>2_Struttura predefinita</vt:lpstr>
      <vt:lpstr>4_Tema di Office</vt:lpstr>
      <vt:lpstr>3_Struttura predefinita</vt:lpstr>
      <vt:lpstr>Diapositiva</vt:lpstr>
      <vt:lpstr>LA GESTIONE DELLA CRONICITA’ NELLE AFT CALABRESI  L’AIR E LA RIORGANIZZAZIONE DELLE CURE PRIMARIE NELLA REGIONE CALABRIA     IL PAZIENTE DISLIPIDEMICO ED IPERTESO </vt:lpstr>
      <vt:lpstr>Diapositiva 2</vt:lpstr>
      <vt:lpstr>Identificare i soggetti a rischio </vt:lpstr>
      <vt:lpstr>Diapositiva 4</vt:lpstr>
      <vt:lpstr>Diapositiva 5</vt:lpstr>
      <vt:lpstr>Diapositiva 6</vt:lpstr>
      <vt:lpstr>LA GESTIONE DELLA CRONICITA’ NELLE AFT CALABRESI</vt:lpstr>
      <vt:lpstr>Principali iperlipidemie primitive </vt:lpstr>
      <vt:lpstr>Diapositiva 9</vt:lpstr>
      <vt:lpstr>DIAGNOSI</vt:lpstr>
      <vt:lpstr>DIAGNOSI: CRITERI DEL NETWORK DELLE LIPID CLINIC OLANDESI</vt:lpstr>
      <vt:lpstr>Diapositiva 12</vt:lpstr>
      <vt:lpstr>Diapositiva 13</vt:lpstr>
      <vt:lpstr>Diapositiva 14</vt:lpstr>
      <vt:lpstr>STIMA DEL RISCHIO CARDIOVASCOLARE NEL PAZIENTE CON C-LDL</vt:lpstr>
      <vt:lpstr>STRATIFICAZIONE DEL RISCHIO CARDIOVASCOLARE NEL PAZIENTE CON C-LDL</vt:lpstr>
      <vt:lpstr>STIMA DEL RISCHIO CARDIOVASCOLARE NEL PAZIENTE CON C-LDL</vt:lpstr>
      <vt:lpstr>LA TERAPIA NELL’ IPERLIPIDEMIA</vt:lpstr>
      <vt:lpstr>TERAPIA NON FARMACOLOGICA</vt:lpstr>
      <vt:lpstr>TERAPIA NON FARMACOLOGICA</vt:lpstr>
      <vt:lpstr>FARMACI UTILIZZATI PER IL TRATTAMENTO DELLE IPERLIPIDEMIE PRIMITIVE</vt:lpstr>
      <vt:lpstr>Diapositiva 22</vt:lpstr>
      <vt:lpstr>Il grado di riduzione del C-LDL è dose dipendente e varia tra le diverse statine</vt:lpstr>
      <vt:lpstr>Diapositiva 24</vt:lpstr>
      <vt:lpstr>Diapositiva 25</vt:lpstr>
      <vt:lpstr>Diapositiva 26</vt:lpstr>
      <vt:lpstr>Diapositiva 27</vt:lpstr>
      <vt:lpstr>TARAPIA CON ANTICORPI MONOCLONALI - PCSK-9</vt:lpstr>
      <vt:lpstr>Diapositiva 29</vt:lpstr>
      <vt:lpstr>Diapositiva 30</vt:lpstr>
      <vt:lpstr>PCSK-9: azione sul LDL-R</vt:lpstr>
      <vt:lpstr>Diapositiva 32</vt:lpstr>
      <vt:lpstr>Dosaggi</vt:lpstr>
      <vt:lpstr>IL PAZIENTE DISLIPIDEMICO</vt:lpstr>
      <vt:lpstr>EUROASPIRE II: solo il  51% dei pazienti trattati ha raggiunto l’obiettivo terapeutico*</vt:lpstr>
      <vt:lpstr>Percentuale di pazienti europei trattati con ipolipemizzanti che raggiunge l’obiettivo terapeutico</vt:lpstr>
      <vt:lpstr>Farmacoutilizzazione delle statine nella pratica clinica: esperienza italiana</vt:lpstr>
      <vt:lpstr>LA GESTIONE DELLA CRONICITA’ NELLE AFT CALABRESI</vt:lpstr>
      <vt:lpstr>IPERTENSIONE ARTERIOSA </vt:lpstr>
      <vt:lpstr>ALLA MISURAZIONE DELLA PRESSIONE ARTERIOSA CLINICA PER AVERE UNA CONFERMA DIAGNOSTICA DI IPERTENSIONE ARTERIOSA .</vt:lpstr>
      <vt:lpstr>Diapositiva 41</vt:lpstr>
      <vt:lpstr>MONITORAGGIO AMBULATORIALE DEI VALORI DI BP:</vt:lpstr>
      <vt:lpstr>MONITORAGGIO AMBULATORIALE DEI VALORI DI BP:</vt:lpstr>
      <vt:lpstr>AUTOMISURAZIONE DOMICILIARE DELLA PRESSIONE ARTERIOSA</vt:lpstr>
      <vt:lpstr>Diapositiva 45</vt:lpstr>
      <vt:lpstr> IPERTENSIONE DA CAMICE BIANCO</vt:lpstr>
      <vt:lpstr>IPERTENSIONE MASCHERATA </vt:lpstr>
      <vt:lpstr>Diapositiva 48</vt:lpstr>
      <vt:lpstr>Diapositiva 49</vt:lpstr>
      <vt:lpstr>Diapositiva 50</vt:lpstr>
      <vt:lpstr>QUANDO INIZIARE LA TERAPIA</vt:lpstr>
      <vt:lpstr>STRATIFICAZIONE DEL RISCHIO CARDIOVASCOLARE NEL PAZIENTE IPERTESO </vt:lpstr>
      <vt:lpstr>LA TERAPIA NELL’ IPERTENSIONE ARTERIOSA</vt:lpstr>
      <vt:lpstr>TERAPIA NON FARMACOLOGICA: MODIFICHE DELLO STILE DI VITA </vt:lpstr>
      <vt:lpstr>TRATTAMENTO IN PAZIENTE CON IPERTENSIONE NON COMPLICATA</vt:lpstr>
      <vt:lpstr>TRATTAMENTO IN PAZIENTE CON IPERTENSIONE CON CARDIOPATIA ISCHEMICA</vt:lpstr>
      <vt:lpstr>TRATTAMENTO IN PAZIENTE CON IPERTENSIONE CON INSUFFICIENZA RENALE CRONICA</vt:lpstr>
      <vt:lpstr>IL PAZIENTE IPERTESO – ESC/ESH 2018</vt:lpstr>
      <vt:lpstr>IL PAZIENTE IPERTESO – ESC/ESH 2018 -</vt:lpstr>
      <vt:lpstr>Diapositiva 60</vt:lpstr>
      <vt:lpstr>Diapositiva 61</vt:lpstr>
      <vt:lpstr>IL PAZIENTE IPERTESO</vt:lpstr>
      <vt:lpstr>CONCLUSIONI</vt:lpstr>
      <vt:lpstr>CONCLUSIONI</vt:lpstr>
      <vt:lpstr>CONCLUSIONI</vt:lpstr>
      <vt:lpstr>CONCLUSIONI</vt:lpstr>
      <vt:lpstr>Diapositiva 67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IPERLIPIDEMIA ED IPERTENSIONE</dc:title>
  <dc:creator>Dott. G. Talerico</dc:creator>
  <cp:lastModifiedBy>Proprietario</cp:lastModifiedBy>
  <cp:revision>138</cp:revision>
  <dcterms:created xsi:type="dcterms:W3CDTF">2018-10-28T06:33:15Z</dcterms:created>
  <dcterms:modified xsi:type="dcterms:W3CDTF">2018-11-16T12:27:38Z</dcterms:modified>
</cp:coreProperties>
</file>